
<file path=[Content_Types].xml><?xml version="1.0" encoding="utf-8"?>
<Types xmlns="http://schemas.openxmlformats.org/package/2006/content-types">
  <Default Extension="bin" ContentType="image/png"/>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24"/>
  </p:notesMasterIdLst>
  <p:sldIdLst>
    <p:sldId id="272" r:id="rId2"/>
    <p:sldId id="589" r:id="rId3"/>
    <p:sldId id="703" r:id="rId4"/>
    <p:sldId id="608" r:id="rId5"/>
    <p:sldId id="704" r:id="rId6"/>
    <p:sldId id="596" r:id="rId7"/>
    <p:sldId id="691" r:id="rId8"/>
    <p:sldId id="692" r:id="rId9"/>
    <p:sldId id="693" r:id="rId10"/>
    <p:sldId id="694" r:id="rId11"/>
    <p:sldId id="698" r:id="rId12"/>
    <p:sldId id="697" r:id="rId13"/>
    <p:sldId id="597" r:id="rId14"/>
    <p:sldId id="699" r:id="rId15"/>
    <p:sldId id="590" r:id="rId16"/>
    <p:sldId id="598" r:id="rId17"/>
    <p:sldId id="700" r:id="rId18"/>
    <p:sldId id="701" r:id="rId19"/>
    <p:sldId id="702" r:id="rId20"/>
    <p:sldId id="705" r:id="rId21"/>
    <p:sldId id="707"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909FE7-82A0-4074-A546-611B03424F48}">
          <p14:sldIdLst>
            <p14:sldId id="272"/>
            <p14:sldId id="589"/>
            <p14:sldId id="703"/>
            <p14:sldId id="608"/>
            <p14:sldId id="704"/>
            <p14:sldId id="596"/>
            <p14:sldId id="691"/>
            <p14:sldId id="692"/>
            <p14:sldId id="693"/>
            <p14:sldId id="694"/>
            <p14:sldId id="698"/>
            <p14:sldId id="697"/>
            <p14:sldId id="597"/>
            <p14:sldId id="699"/>
            <p14:sldId id="590"/>
            <p14:sldId id="598"/>
            <p14:sldId id="700"/>
            <p14:sldId id="701"/>
            <p14:sldId id="702"/>
            <p14:sldId id="705"/>
            <p14:sldId id="707"/>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DF6731-20EA-5E09-C522-D4F7006DBACD}" name="Schmitt, Thomas B. (CONTR)" initials="STB(" userId="S::Thomas.Schmitt@netl.doe.gov::1b0786be-68c0-46c6-849e-5ddb2b851741" providerId="AD"/>
  <p188:author id="{2FB16443-26CD-B5F4-2181-0B9A27679205}" name="Carr, Susan M. (CONTR)" initials="SC" userId="S::Susan.Carr@netl.doe.gov::df21793d-f9a6-4788-af49-a8df87007767" providerId="AD"/>
  <p188:author id="{56973253-595C-6885-DDE6-E3CAC54BE48E}" name="Woods, Mark C. (CONTR)" initials="WMC(" userId="S::Mark.Woods@netl.doe.gov::774b6cfe-b9b1-477c-a8a8-4a06287d1031" providerId="AD"/>
  <p188:author id="{0ECDFF6B-2EFD-EB53-93C2-76F58094DACA}" name="Chad Able" initials="CA" userId="S::chad.able@keylogic.com::90382e63-05be-414c-96c7-a7988ea1b154" providerId="AD"/>
  <p188:author id="{1712D66C-0CD7-CBE6-202B-9AEA5E41085A}" name="Able, Chad M. (CONTR)" initials="ACM(" userId="S::Chad.Able@netl.doe.gov::d3268ef1-2cf2-4354-9781-26c2277f3afd" providerId="AD"/>
  <p188:author id="{3D53A476-420D-C892-1734-8269D760A199}" name="Fritz, Alison G." initials="FAG" userId="S::Alison.Fritz@netl.doe.gov::411adadc-cc90-42a3-8d68-4cf58b6d1743" providerId="AD"/>
  <p188:author id="{ACAD34E7-7E87-0D3B-A6FE-B8118F8953C5}" name="Forrest, Katie E. (CONTR)" initials="FKE(" userId="S::Katie.Forrest@netl.doe.gov::75ecf13f-8e16-4a36-a51d-2269409415a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riteOn" initials="WO" lastIdx="2" clrIdx="0">
    <p:extLst>
      <p:ext uri="{19B8F6BF-5375-455C-9EA6-DF929625EA0E}">
        <p15:presenceInfo xmlns:p15="http://schemas.microsoft.com/office/powerpoint/2012/main" userId="WriteOn" providerId="None"/>
      </p:ext>
    </p:extLst>
  </p:cmAuthor>
  <p:cmAuthor id="2" name="Hannah Hoffman" initials="heh" lastIdx="9" clrIdx="1">
    <p:extLst>
      <p:ext uri="{19B8F6BF-5375-455C-9EA6-DF929625EA0E}">
        <p15:presenceInfo xmlns:p15="http://schemas.microsoft.com/office/powerpoint/2012/main" userId="Hannah Hoffman" providerId="None"/>
      </p:ext>
    </p:extLst>
  </p:cmAuthor>
  <p:cmAuthor id="3" name="Turner, Marc J. (CONTR)" initials="TMJ(" lastIdx="59" clrIdx="2">
    <p:extLst>
      <p:ext uri="{19B8F6BF-5375-455C-9EA6-DF929625EA0E}">
        <p15:presenceInfo xmlns:p15="http://schemas.microsoft.com/office/powerpoint/2012/main" userId="S::Marc.Turner@netl.doe.gov::b682d4f1-fd99-4360-aa43-0bc0143a0a63" providerId="AD"/>
      </p:ext>
    </p:extLst>
  </p:cmAuthor>
  <p:cmAuthor id="4" name="Able, Chad M. (CONTR)" initials="ACM(" lastIdx="125" clrIdx="3">
    <p:extLst>
      <p:ext uri="{19B8F6BF-5375-455C-9EA6-DF929625EA0E}">
        <p15:presenceInfo xmlns:p15="http://schemas.microsoft.com/office/powerpoint/2012/main" userId="S::Chad.Able@netl.doe.gov::d3268ef1-2cf2-4354-9781-26c2277f3a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838"/>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01" autoAdjust="0"/>
    <p:restoredTop sz="91172" autoAdjust="0"/>
  </p:normalViewPr>
  <p:slideViewPr>
    <p:cSldViewPr snapToGrid="0" showGuides="1">
      <p:cViewPr>
        <p:scale>
          <a:sx n="98" d="100"/>
          <a:sy n="98" d="100"/>
        </p:scale>
        <p:origin x="200" y="328"/>
      </p:cViewPr>
      <p:guideLst>
        <p:guide orient="horz" pos="2160"/>
        <p:guide pos="3840"/>
      </p:guideLst>
    </p:cSldViewPr>
  </p:slideViewPr>
  <p:notesTextViewPr>
    <p:cViewPr>
      <p:scale>
        <a:sx n="1" d="1"/>
        <a:sy n="1" d="1"/>
      </p:scale>
      <p:origin x="0" y="0"/>
    </p:cViewPr>
  </p:notesTextViewPr>
  <p:sorterViewPr>
    <p:cViewPr>
      <p:scale>
        <a:sx n="100" d="100"/>
        <a:sy n="100" d="100"/>
      </p:scale>
      <p:origin x="0" y="-3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686EA-0E42-4BE8-84EA-F998F24A9396}" type="datetimeFigureOut">
              <a:rPr lang="en-US" smtClean="0"/>
              <a:t>12/3/24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12C53-CE07-43E4-8DD8-CB3FB64E3B78}" type="slidenum">
              <a:rPr lang="en-US" smtClean="0"/>
              <a:t>‹#›</a:t>
            </a:fld>
            <a:endParaRPr lang="en-US" dirty="0"/>
          </a:p>
        </p:txBody>
      </p:sp>
    </p:spTree>
    <p:extLst>
      <p:ext uri="{BB962C8B-B14F-4D97-AF65-F5344CB8AC3E}">
        <p14:creationId xmlns:p14="http://schemas.microsoft.com/office/powerpoint/2010/main" val="4174616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SA-2 Activity 9 Task 4-1</a:t>
            </a:r>
            <a:endParaRPr lang="en-US" dirty="0"/>
          </a:p>
        </p:txBody>
      </p:sp>
      <p:sp>
        <p:nvSpPr>
          <p:cNvPr id="4" name="Slide Number Placeholder 3"/>
          <p:cNvSpPr>
            <a:spLocks noGrp="1"/>
          </p:cNvSpPr>
          <p:nvPr>
            <p:ph type="sldNum" sz="quarter" idx="10"/>
          </p:nvPr>
        </p:nvSpPr>
        <p:spPr/>
        <p:txBody>
          <a:bodyPr/>
          <a:lstStyle/>
          <a:p>
            <a:fld id="{68DD8C38-D4D9-466F-AE63-68DE04BF3F3A}" type="slidenum">
              <a:rPr lang="en-US" smtClean="0"/>
              <a:t>1</a:t>
            </a:fld>
            <a:endParaRPr lang="en-US" dirty="0"/>
          </a:p>
        </p:txBody>
      </p:sp>
    </p:spTree>
    <p:extLst>
      <p:ext uri="{BB962C8B-B14F-4D97-AF65-F5344CB8AC3E}">
        <p14:creationId xmlns:p14="http://schemas.microsoft.com/office/powerpoint/2010/main" val="241486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t>
            </a:r>
            <a:r>
              <a:rPr lang="en-US" sz="1800" dirty="0">
                <a:effectLst/>
                <a:latin typeface="Segoe UI" panose="020B0502040204020203" pitchFamily="34" charset="0"/>
              </a:rPr>
              <a:t>tandards may be more about temperature, pressure, etc. rather than the value of specific constituents. Assuming there are no standards for those applications, the analysis would default to federal drinking water standards.</a:t>
            </a:r>
            <a:endParaRPr lang="en-US" dirty="0"/>
          </a:p>
        </p:txBody>
      </p:sp>
      <p:sp>
        <p:nvSpPr>
          <p:cNvPr id="4" name="Slide Number Placeholder 3"/>
          <p:cNvSpPr>
            <a:spLocks noGrp="1"/>
          </p:cNvSpPr>
          <p:nvPr>
            <p:ph type="sldNum" sz="quarter" idx="5"/>
          </p:nvPr>
        </p:nvSpPr>
        <p:spPr/>
        <p:txBody>
          <a:bodyPr/>
          <a:lstStyle/>
          <a:p>
            <a:fld id="{CB612C53-CE07-43E4-8DD8-CB3FB64E3B78}" type="slidenum">
              <a:rPr lang="en-US" smtClean="0"/>
              <a:t>13</a:t>
            </a:fld>
            <a:endParaRPr lang="en-US" dirty="0"/>
          </a:p>
        </p:txBody>
      </p:sp>
    </p:spTree>
    <p:extLst>
      <p:ext uri="{BB962C8B-B14F-4D97-AF65-F5344CB8AC3E}">
        <p14:creationId xmlns:p14="http://schemas.microsoft.com/office/powerpoint/2010/main" val="242170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E749D-E174-0459-32B8-1E92F48BD0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7D0A5-5A6A-28D3-0B9B-5F7551816D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51529-503B-A25F-3147-D88AF2201171}"/>
              </a:ext>
            </a:extLst>
          </p:cNvPr>
          <p:cNvSpPr>
            <a:spLocks noGrp="1"/>
          </p:cNvSpPr>
          <p:nvPr>
            <p:ph type="body" idx="1"/>
          </p:nvPr>
        </p:nvSpPr>
        <p:spPr/>
        <p:txBody>
          <a:bodyPr/>
          <a:lstStyle/>
          <a:p>
            <a:r>
              <a:rPr lang="en-US" dirty="0"/>
              <a:t>The s</a:t>
            </a:r>
            <a:r>
              <a:rPr lang="en-US" sz="1800" dirty="0">
                <a:effectLst/>
                <a:latin typeface="Segoe UI" panose="020B0502040204020203" pitchFamily="34" charset="0"/>
              </a:rPr>
              <a:t>tandards may be more about temperature, pressure, etc. rather than the value of specific constituents. Assuming there are no standards for those applications, the analysis would default to federal drinking water standards.</a:t>
            </a:r>
            <a:endParaRPr lang="en-US" dirty="0"/>
          </a:p>
        </p:txBody>
      </p:sp>
      <p:sp>
        <p:nvSpPr>
          <p:cNvPr id="4" name="Slide Number Placeholder 3">
            <a:extLst>
              <a:ext uri="{FF2B5EF4-FFF2-40B4-BE49-F238E27FC236}">
                <a16:creationId xmlns:a16="http://schemas.microsoft.com/office/drawing/2014/main" id="{46899FA5-54A0-0C9B-8891-0CEBC6C642FE}"/>
              </a:ext>
            </a:extLst>
          </p:cNvPr>
          <p:cNvSpPr>
            <a:spLocks noGrp="1"/>
          </p:cNvSpPr>
          <p:nvPr>
            <p:ph type="sldNum" sz="quarter" idx="5"/>
          </p:nvPr>
        </p:nvSpPr>
        <p:spPr/>
        <p:txBody>
          <a:bodyPr/>
          <a:lstStyle/>
          <a:p>
            <a:fld id="{CB612C53-CE07-43E4-8DD8-CB3FB64E3B78}" type="slidenum">
              <a:rPr lang="en-US" smtClean="0"/>
              <a:t>14</a:t>
            </a:fld>
            <a:endParaRPr lang="en-US" dirty="0"/>
          </a:p>
        </p:txBody>
      </p:sp>
    </p:spTree>
    <p:extLst>
      <p:ext uri="{BB962C8B-B14F-4D97-AF65-F5344CB8AC3E}">
        <p14:creationId xmlns:p14="http://schemas.microsoft.com/office/powerpoint/2010/main" val="329324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3-D printing of NETL logo in the Multiphase Flow Analysis Laboratory at NETL Morgantown</a:t>
            </a:r>
          </a:p>
        </p:txBody>
      </p:sp>
      <p:sp>
        <p:nvSpPr>
          <p:cNvPr id="4" name="Slide Number Placeholder 3"/>
          <p:cNvSpPr>
            <a:spLocks noGrp="1"/>
          </p:cNvSpPr>
          <p:nvPr>
            <p:ph type="sldNum" sz="quarter" idx="5"/>
          </p:nvPr>
        </p:nvSpPr>
        <p:spPr/>
        <p:txBody>
          <a:bodyPr/>
          <a:lstStyle/>
          <a:p>
            <a:fld id="{CB612C53-CE07-43E4-8DD8-CB3FB64E3B78}" type="slidenum">
              <a:rPr lang="en-US" smtClean="0"/>
              <a:t>22</a:t>
            </a:fld>
            <a:endParaRPr lang="en-US" dirty="0"/>
          </a:p>
        </p:txBody>
      </p:sp>
    </p:spTree>
    <p:extLst>
      <p:ext uri="{BB962C8B-B14F-4D97-AF65-F5344CB8AC3E}">
        <p14:creationId xmlns:p14="http://schemas.microsoft.com/office/powerpoint/2010/main" val="363985050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bin"/><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3.bin"/></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2.bin"/><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2" descr="http://africabriefing.org/wp-content/uploads/2015/06/powerline.jpg">
            <a:extLst>
              <a:ext uri="{FF2B5EF4-FFF2-40B4-BE49-F238E27FC236}">
                <a16:creationId xmlns:a16="http://schemas.microsoft.com/office/drawing/2014/main" id="{2FBBCA3E-3FCC-4B89-A897-60CB4872E5B3}"/>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237" t="32856" r="36" b="18203"/>
          <a:stretch/>
        </p:blipFill>
        <p:spPr bwMode="auto">
          <a:xfrm>
            <a:off x="0" y="2293258"/>
            <a:ext cx="12192000" cy="4601028"/>
          </a:xfrm>
          <a:prstGeom prst="rect">
            <a:avLst/>
          </a:prstGeom>
          <a:noFill/>
          <a:effectLst>
            <a:innerShdw blurRad="1270000" dist="50800" dir="5400000">
              <a:prstClr val="black">
                <a:alpha val="98000"/>
              </a:prstClr>
            </a:innerShdw>
          </a:effectLst>
          <a:extLst>
            <a:ext uri="{909E8E84-426E-40DD-AFC4-6F175D3DCCD1}">
              <a14:hiddenFill xmlns:a14="http://schemas.microsoft.com/office/drawing/2010/main">
                <a:solidFill>
                  <a:srgbClr val="FFFFFF"/>
                </a:solidFill>
              </a14:hiddenFill>
            </a:ext>
          </a:extLst>
        </p:spPr>
      </p:pic>
      <p:sp>
        <p:nvSpPr>
          <p:cNvPr id="8" name="Title 1"/>
          <p:cNvSpPr>
            <a:spLocks noGrp="1"/>
          </p:cNvSpPr>
          <p:nvPr>
            <p:ph type="ctrTitle" hasCustomPrompt="1"/>
            <p:custDataLst>
              <p:tags r:id="rId1"/>
            </p:custDataLst>
          </p:nvPr>
        </p:nvSpPr>
        <p:spPr>
          <a:xfrm>
            <a:off x="270628" y="285430"/>
            <a:ext cx="9033029" cy="919232"/>
          </a:xfrm>
          <a:prstGeom prst="rect">
            <a:avLst/>
          </a:prstGeom>
        </p:spPr>
        <p:txBody>
          <a:bodyPr anchor="b"/>
          <a:lstStyle>
            <a:lvl1pPr algn="l">
              <a:defRPr sz="6000" b="1">
                <a:solidFill>
                  <a:srgbClr val="373838"/>
                </a:solidFill>
                <a:latin typeface="Century Gothic" panose="020B0502020202020204" pitchFamily="34" charset="0"/>
              </a:defRPr>
            </a:lvl1pPr>
          </a:lstStyle>
          <a:p>
            <a:r>
              <a:rPr lang="en-US" dirty="0"/>
              <a:t>Master Cover Title</a:t>
            </a:r>
          </a:p>
        </p:txBody>
      </p:sp>
      <p:sp>
        <p:nvSpPr>
          <p:cNvPr id="9" name="Subtitle 2"/>
          <p:cNvSpPr>
            <a:spLocks noGrp="1"/>
          </p:cNvSpPr>
          <p:nvPr>
            <p:ph type="subTitle" idx="1" hasCustomPrompt="1"/>
          </p:nvPr>
        </p:nvSpPr>
        <p:spPr>
          <a:xfrm>
            <a:off x="270628" y="1208302"/>
            <a:ext cx="9033029" cy="373510"/>
          </a:xfrm>
          <a:prstGeom prst="rect">
            <a:avLst/>
          </a:prstGeom>
        </p:spPr>
        <p:txBody>
          <a:bodyPr>
            <a:noAutofit/>
          </a:bodyPr>
          <a:lstStyle>
            <a:lvl1pPr marL="0" indent="0" algn="l">
              <a:buNone/>
              <a:defRPr sz="32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Cover Subtitle</a:t>
            </a:r>
          </a:p>
        </p:txBody>
      </p:sp>
      <p:pic>
        <p:nvPicPr>
          <p:cNvPr id="10" name="Picture 9"/>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614099" y="284249"/>
            <a:ext cx="2307273" cy="917977"/>
          </a:xfrm>
          <a:prstGeom prst="rect">
            <a:avLst/>
          </a:prstGeom>
        </p:spPr>
      </p:pic>
      <p:cxnSp>
        <p:nvCxnSpPr>
          <p:cNvPr id="11" name="Straight Connector 10"/>
          <p:cNvCxnSpPr/>
          <p:nvPr userDrawn="1"/>
        </p:nvCxnSpPr>
        <p:spPr>
          <a:xfrm>
            <a:off x="0" y="2239990"/>
            <a:ext cx="12192000" cy="0"/>
          </a:xfrm>
          <a:prstGeom prst="line">
            <a:avLst/>
          </a:prstGeom>
          <a:ln w="31750">
            <a:solidFill>
              <a:srgbClr val="98C93D"/>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1E1FE1B-DFC9-4F1F-A0E3-1591BAF824A0}"/>
              </a:ext>
            </a:extLst>
          </p:cNvPr>
          <p:cNvSpPr>
            <a:spLocks noGrp="1"/>
          </p:cNvSpPr>
          <p:nvPr>
            <p:ph type="body" sz="quarter" idx="12" hasCustomPrompt="1"/>
            <p:custDataLst>
              <p:tags r:id="rId2"/>
            </p:custDataLst>
          </p:nvPr>
        </p:nvSpPr>
        <p:spPr>
          <a:xfrm>
            <a:off x="6915150" y="1658858"/>
            <a:ext cx="5160963" cy="284242"/>
          </a:xfrm>
          <a:prstGeom prst="rect">
            <a:avLst/>
          </a:prstGeom>
        </p:spPr>
        <p:txBody>
          <a:bodyPr/>
          <a:lstStyle>
            <a:lvl1pPr algn="l">
              <a:spcBef>
                <a:spcPts val="200"/>
              </a:spcBef>
              <a:defRPr sz="1400" b="1" i="1"/>
            </a:lvl1pPr>
          </a:lstStyle>
          <a:p>
            <a:pPr lvl="0"/>
            <a:r>
              <a:rPr lang="en-US" dirty="0"/>
              <a:t>NETL Presenter’s Name</a:t>
            </a:r>
          </a:p>
        </p:txBody>
      </p:sp>
      <p:sp>
        <p:nvSpPr>
          <p:cNvPr id="14" name="Text Placeholder 4">
            <a:extLst>
              <a:ext uri="{FF2B5EF4-FFF2-40B4-BE49-F238E27FC236}">
                <a16:creationId xmlns:a16="http://schemas.microsoft.com/office/drawing/2014/main" id="{BE494581-0B25-475D-A228-1638172171C0}"/>
              </a:ext>
            </a:extLst>
          </p:cNvPr>
          <p:cNvSpPr>
            <a:spLocks noGrp="1"/>
          </p:cNvSpPr>
          <p:nvPr>
            <p:ph type="body" sz="quarter" idx="14" hasCustomPrompt="1"/>
            <p:custDataLst>
              <p:tags r:id="rId3"/>
            </p:custDataLst>
          </p:nvPr>
        </p:nvSpPr>
        <p:spPr>
          <a:xfrm>
            <a:off x="6915150" y="1943100"/>
            <a:ext cx="5160963" cy="275745"/>
          </a:xfrm>
          <a:prstGeom prst="rect">
            <a:avLst/>
          </a:prstGeom>
        </p:spPr>
        <p:txBody>
          <a:bodyPr/>
          <a:lstStyle>
            <a:lvl1pPr algn="l">
              <a:spcBef>
                <a:spcPts val="200"/>
              </a:spcBef>
              <a:defRPr sz="1400" i="1"/>
            </a:lvl1pPr>
          </a:lstStyle>
          <a:p>
            <a:pPr lvl="0"/>
            <a:r>
              <a:rPr lang="en-US" dirty="0"/>
              <a:t>NETL Presenter’s Title/Office</a:t>
            </a:r>
          </a:p>
        </p:txBody>
      </p:sp>
      <p:sp>
        <p:nvSpPr>
          <p:cNvPr id="13" name="Text Placeholder 2" hidden="1">
            <a:extLst>
              <a:ext uri="{FF2B5EF4-FFF2-40B4-BE49-F238E27FC236}">
                <a16:creationId xmlns:a16="http://schemas.microsoft.com/office/drawing/2014/main" id="{01C11D97-687E-4C98-AF16-A6BF317B543D}"/>
              </a:ext>
            </a:extLst>
          </p:cNvPr>
          <p:cNvSpPr>
            <a:spLocks noGrp="1"/>
          </p:cNvSpPr>
          <p:nvPr>
            <p:ph type="body" sz="quarter" idx="13" hasCustomPrompt="1"/>
            <p:custDataLst>
              <p:tags r:id="rId4"/>
            </p:custDataLst>
          </p:nvPr>
        </p:nvSpPr>
        <p:spPr>
          <a:xfrm>
            <a:off x="1442520" y="6321690"/>
            <a:ext cx="4653480" cy="314260"/>
          </a:xfrm>
          <a:prstGeom prst="rect">
            <a:avLst/>
          </a:prstGeom>
        </p:spPr>
        <p:txBody>
          <a:bodyPr/>
          <a:lstStyle>
            <a:lvl1pPr>
              <a:spcBef>
                <a:spcPts val="200"/>
              </a:spcBef>
              <a:defRPr sz="1400" b="1" i="1">
                <a:solidFill>
                  <a:schemeClr val="bg1"/>
                </a:solidFill>
              </a:defRPr>
            </a:lvl1pPr>
          </a:lstStyle>
          <a:p>
            <a:pPr lvl="0"/>
            <a:r>
              <a:rPr lang="en-US" dirty="0"/>
              <a:t>Enter Month Day, Year</a:t>
            </a:r>
          </a:p>
        </p:txBody>
      </p:sp>
      <p:sp>
        <p:nvSpPr>
          <p:cNvPr id="3" name="Text Placeholder 2">
            <a:extLst>
              <a:ext uri="{FF2B5EF4-FFF2-40B4-BE49-F238E27FC236}">
                <a16:creationId xmlns:a16="http://schemas.microsoft.com/office/drawing/2014/main" id="{46D906A8-711F-4DBE-A6F7-CFA4055643EC}"/>
              </a:ext>
            </a:extLst>
          </p:cNvPr>
          <p:cNvSpPr>
            <a:spLocks noGrp="1"/>
          </p:cNvSpPr>
          <p:nvPr>
            <p:ph type="body" sz="quarter" idx="11" hasCustomPrompt="1"/>
            <p:custDataLst>
              <p:tags r:id="rId5"/>
            </p:custDataLst>
          </p:nvPr>
        </p:nvSpPr>
        <p:spPr>
          <a:xfrm>
            <a:off x="1442520" y="6010340"/>
            <a:ext cx="8768280" cy="278668"/>
          </a:xfrm>
          <a:prstGeom prst="rect">
            <a:avLst/>
          </a:prstGeom>
        </p:spPr>
        <p:txBody>
          <a:bodyPr/>
          <a:lstStyle>
            <a:lvl1pPr>
              <a:spcBef>
                <a:spcPts val="200"/>
              </a:spcBef>
              <a:defRPr sz="1400" b="1" i="1">
                <a:solidFill>
                  <a:schemeClr val="bg1"/>
                </a:solidFill>
              </a:defRPr>
            </a:lvl1pPr>
          </a:lstStyle>
          <a:p>
            <a:pPr lvl="0"/>
            <a:r>
              <a:rPr lang="en-US"/>
              <a:t>[Audience Name]</a:t>
            </a:r>
            <a:endParaRPr lang="en-US" dirty="0"/>
          </a:p>
        </p:txBody>
      </p:sp>
      <p:pic>
        <p:nvPicPr>
          <p:cNvPr id="7" name="Picture 6"/>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0475650" y="6337699"/>
            <a:ext cx="1431208" cy="348387"/>
          </a:xfrm>
          <a:prstGeom prst="rect">
            <a:avLst/>
          </a:prstGeom>
          <a:effectLst/>
        </p:spPr>
      </p:pic>
      <p:sp>
        <p:nvSpPr>
          <p:cNvPr id="4" name="TextBox 1">
            <a:extLst>
              <a:ext uri="{FF2B5EF4-FFF2-40B4-BE49-F238E27FC236}">
                <a16:creationId xmlns:a16="http://schemas.microsoft.com/office/drawing/2014/main" id="{094185BD-1781-16F0-1B31-9A773CC4E82E}"/>
              </a:ext>
            </a:extLst>
          </p:cNvPr>
          <p:cNvSpPr txBox="1">
            <a:spLocks/>
          </p:cNvSpPr>
          <p:nvPr userDrawn="1"/>
        </p:nvSpPr>
        <p:spPr>
          <a:xfrm>
            <a:off x="4787142" y="1852387"/>
            <a:ext cx="305215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C00000"/>
                </a:solidFill>
                <a:latin typeface="Century Gothic" panose="020B0502020202020204" pitchFamily="34" charset="0"/>
              </a:rPr>
              <a:t>INTERNAL USE ONLY – </a:t>
            </a:r>
            <a:br>
              <a:rPr lang="en-US" sz="800" dirty="0">
                <a:solidFill>
                  <a:srgbClr val="C00000"/>
                </a:solidFill>
                <a:latin typeface="Century Gothic" panose="020B0502020202020204" pitchFamily="34" charset="0"/>
              </a:rPr>
            </a:br>
            <a:r>
              <a:rPr lang="en-US" sz="800" dirty="0">
                <a:solidFill>
                  <a:srgbClr val="C00000"/>
                </a:solidFill>
                <a:latin typeface="Century Gothic" panose="020B0502020202020204" pitchFamily="34" charset="0"/>
              </a:rPr>
              <a:t>NOT APPROVED FOR PUBLIC RELEASE</a:t>
            </a:r>
          </a:p>
        </p:txBody>
      </p:sp>
    </p:spTree>
    <p:extLst>
      <p:ext uri="{BB962C8B-B14F-4D97-AF65-F5344CB8AC3E}">
        <p14:creationId xmlns:p14="http://schemas.microsoft.com/office/powerpoint/2010/main" val="755110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cxnSp>
        <p:nvCxnSpPr>
          <p:cNvPr id="8" name="Straight Connector 7"/>
          <p:cNvCxnSpPr/>
          <p:nvPr userDrawn="1"/>
        </p:nvCxnSpPr>
        <p:spPr>
          <a:xfrm>
            <a:off x="0" y="753618"/>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6050280" y="1161258"/>
            <a:ext cx="5801267" cy="4807155"/>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11" name="Subtitle 2"/>
          <p:cNvSpPr>
            <a:spLocks noGrp="1"/>
          </p:cNvSpPr>
          <p:nvPr>
            <p:ph type="subTitle" idx="13" hasCustomPrompt="1"/>
          </p:nvPr>
        </p:nvSpPr>
        <p:spPr>
          <a:xfrm>
            <a:off x="270628" y="778081"/>
            <a:ext cx="11580921" cy="373510"/>
          </a:xfrm>
          <a:prstGeom prst="rect">
            <a:avLst/>
          </a:prstGeom>
        </p:spPr>
        <p:txBody>
          <a:bodyPr>
            <a:noAutofit/>
          </a:bodyPr>
          <a:lstStyle>
            <a:lvl1pPr marL="0" indent="0" algn="l">
              <a:buNone/>
              <a:defRPr sz="20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4113" y="260267"/>
            <a:ext cx="1917435" cy="762875"/>
          </a:xfrm>
          <a:prstGeom prst="rect">
            <a:avLst/>
          </a:prstGeom>
        </p:spPr>
      </p:pic>
      <p:sp>
        <p:nvSpPr>
          <p:cNvPr id="13" name="Rectangle 12"/>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17" name="Picture Placeholder 12"/>
          <p:cNvSpPr>
            <a:spLocks noGrp="1"/>
          </p:cNvSpPr>
          <p:nvPr>
            <p:ph type="pic" sz="quarter" idx="14" hasCustomPrompt="1"/>
          </p:nvPr>
        </p:nvSpPr>
        <p:spPr>
          <a:xfrm>
            <a:off x="271633" y="1161258"/>
            <a:ext cx="5618628" cy="480715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atin typeface="Century Gothic" panose="020B0502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image here</a:t>
            </a:r>
          </a:p>
          <a:p>
            <a:endParaRPr lang="en-US" dirty="0"/>
          </a:p>
        </p:txBody>
      </p:sp>
      <p:sp>
        <p:nvSpPr>
          <p:cNvPr id="20" name="Title 1">
            <a:extLst>
              <a:ext uri="{FF2B5EF4-FFF2-40B4-BE49-F238E27FC236}">
                <a16:creationId xmlns:a16="http://schemas.microsoft.com/office/drawing/2014/main" id="{347BA0DB-A86D-42CE-86A1-1ACFFEE860DF}"/>
              </a:ext>
            </a:extLst>
          </p:cNvPr>
          <p:cNvSpPr>
            <a:spLocks noGrp="1"/>
          </p:cNvSpPr>
          <p:nvPr>
            <p:ph type="title" hasCustomPrompt="1"/>
          </p:nvPr>
        </p:nvSpPr>
        <p:spPr>
          <a:xfrm>
            <a:off x="270626" y="134544"/>
            <a:ext cx="9587749" cy="602548"/>
          </a:xfrm>
          <a:prstGeom prst="rect">
            <a:avLst/>
          </a:prstGeom>
        </p:spPr>
        <p:txBody>
          <a:bodyPr/>
          <a:lstStyle>
            <a:lvl1pPr>
              <a:defRPr sz="3300"/>
            </a:lvl1pPr>
          </a:lstStyle>
          <a:p>
            <a:r>
              <a:rPr lang="en-US" dirty="0"/>
              <a:t>Master Page Title</a:t>
            </a:r>
          </a:p>
        </p:txBody>
      </p:sp>
      <p:sp>
        <p:nvSpPr>
          <p:cNvPr id="2" name="Date Placeholder 1">
            <a:extLst>
              <a:ext uri="{FF2B5EF4-FFF2-40B4-BE49-F238E27FC236}">
                <a16:creationId xmlns:a16="http://schemas.microsoft.com/office/drawing/2014/main" id="{901F24A6-C84B-4DD6-92B7-4E5A0D07C123}"/>
              </a:ext>
            </a:extLst>
          </p:cNvPr>
          <p:cNvSpPr>
            <a:spLocks noGrp="1"/>
          </p:cNvSpPr>
          <p:nvPr>
            <p:ph type="dt" sz="half" idx="15"/>
          </p:nvPr>
        </p:nvSpPr>
        <p:spPr/>
        <p:txBody>
          <a:bodyPr/>
          <a:lstStyle/>
          <a:p>
            <a:fld id="{3558C38D-D668-4CC4-9CB8-AD307C1F9938}" type="datetime1">
              <a:rPr lang="en-US" smtClean="0"/>
              <a:t>12/3/24</a:t>
            </a:fld>
            <a:endParaRPr lang="en-US" dirty="0"/>
          </a:p>
        </p:txBody>
      </p:sp>
      <p:sp>
        <p:nvSpPr>
          <p:cNvPr id="3" name="Slide Number Placeholder 2">
            <a:extLst>
              <a:ext uri="{FF2B5EF4-FFF2-40B4-BE49-F238E27FC236}">
                <a16:creationId xmlns:a16="http://schemas.microsoft.com/office/drawing/2014/main" id="{30D3F725-15B5-4F8D-8373-AE0AC183807C}"/>
              </a:ext>
            </a:extLst>
          </p:cNvPr>
          <p:cNvSpPr>
            <a:spLocks noGrp="1"/>
          </p:cNvSpPr>
          <p:nvPr>
            <p:ph type="sldNum" sz="quarter" idx="16"/>
          </p:nvPr>
        </p:nvSpPr>
        <p:spPr/>
        <p:txBody>
          <a:bodyPr/>
          <a:lstStyle/>
          <a:p>
            <a:fld id="{6CBE36CA-A7C6-4838-9ACB-C8D30B8F2C6D}" type="slidenum">
              <a:rPr lang="en-US" smtClean="0"/>
              <a:pPr/>
              <a:t>‹#›</a:t>
            </a:fld>
            <a:endParaRPr lang="en-US" dirty="0"/>
          </a:p>
        </p:txBody>
      </p:sp>
    </p:spTree>
    <p:extLst>
      <p:ext uri="{BB962C8B-B14F-4D97-AF65-F5344CB8AC3E}">
        <p14:creationId xmlns:p14="http://schemas.microsoft.com/office/powerpoint/2010/main" val="195054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Two Content">
    <p:spTree>
      <p:nvGrpSpPr>
        <p:cNvPr id="1" name=""/>
        <p:cNvGrpSpPr/>
        <p:nvPr/>
      </p:nvGrpSpPr>
      <p:grpSpPr>
        <a:xfrm>
          <a:off x="0" y="0"/>
          <a:ext cx="0" cy="0"/>
          <a:chOff x="0" y="0"/>
          <a:chExt cx="0" cy="0"/>
        </a:xfrm>
      </p:grpSpPr>
      <p:cxnSp>
        <p:nvCxnSpPr>
          <p:cNvPr id="8" name="Straight Connector 7"/>
          <p:cNvCxnSpPr/>
          <p:nvPr userDrawn="1"/>
        </p:nvCxnSpPr>
        <p:spPr>
          <a:xfrm>
            <a:off x="0" y="753618"/>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270628" y="778081"/>
            <a:ext cx="11580921" cy="373510"/>
          </a:xfrm>
          <a:prstGeom prst="rect">
            <a:avLst/>
          </a:prstGeom>
        </p:spPr>
        <p:txBody>
          <a:bodyPr>
            <a:noAutofit/>
          </a:bodyPr>
          <a:lstStyle>
            <a:lvl1pPr marL="0" indent="0" algn="l">
              <a:buNone/>
              <a:defRPr sz="20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4113" y="260267"/>
            <a:ext cx="1917435" cy="762875"/>
          </a:xfrm>
          <a:prstGeom prst="rect">
            <a:avLst/>
          </a:prstGeom>
        </p:spPr>
      </p:pic>
      <p:sp>
        <p:nvSpPr>
          <p:cNvPr id="13" name="Rectangle 12"/>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17" name="Content Placeholder 2"/>
          <p:cNvSpPr>
            <a:spLocks noGrp="1"/>
          </p:cNvSpPr>
          <p:nvPr>
            <p:ph idx="14"/>
          </p:nvPr>
        </p:nvSpPr>
        <p:spPr>
          <a:xfrm>
            <a:off x="4193467" y="1168878"/>
            <a:ext cx="3735237" cy="4773026"/>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20" name="Content Placeholder 2"/>
          <p:cNvSpPr>
            <a:spLocks noGrp="1"/>
          </p:cNvSpPr>
          <p:nvPr>
            <p:ph idx="17"/>
          </p:nvPr>
        </p:nvSpPr>
        <p:spPr>
          <a:xfrm>
            <a:off x="8116308" y="1167740"/>
            <a:ext cx="3735237" cy="4773026"/>
          </a:xfrm>
          <a:prstGeom prst="rect">
            <a:avLst/>
          </a:prstGeom>
        </p:spPr>
        <p:txBody>
          <a:bodyPr/>
          <a:lstStyle>
            <a:lvl1pPr marL="342900" indent="-342900">
              <a:buFont typeface="Arial" panose="020B0604020202020204" pitchFamily="34" charset="0"/>
              <a:buChar char="•"/>
              <a:defRPr lang="en-US" sz="2400" dirty="0" smtClean="0">
                <a:latin typeface="Century Gothic" panose="020B0502020202020204" pitchFamily="34" charset="0"/>
              </a:defRPr>
            </a:lvl1pPr>
            <a:lvl2pPr>
              <a:defRPr lang="en-US" sz="2000" dirty="0" smtClean="0">
                <a:latin typeface="Century Gothic" panose="020B0502020202020204" pitchFamily="34" charset="0"/>
              </a:defRPr>
            </a:lvl2pPr>
            <a:lvl3pPr>
              <a:defRPr lang="en-US" sz="1800" dirty="0" smtClean="0">
                <a:latin typeface="Century Gothic" panose="020B0502020202020204" pitchFamily="34" charset="0"/>
              </a:defRPr>
            </a:lvl3pPr>
            <a:lvl4pPr>
              <a:defRPr lang="en-US" sz="1600" dirty="0" smtClean="0">
                <a:latin typeface="Century Gothic" panose="020B0502020202020204" pitchFamily="34" charset="0"/>
              </a:defRPr>
            </a:lvl4pPr>
            <a:lvl5pPr>
              <a:defRPr lang="en-US" sz="1600" dirty="0">
                <a:latin typeface="Century Gothic" panose="020B0502020202020204" pitchFamily="34" charset="0"/>
              </a:defRPr>
            </a:lvl5pPr>
          </a:lstStyle>
          <a:p>
            <a:pPr lvl="0"/>
            <a:r>
              <a:rPr lang="en-US"/>
              <a:t>Click to edit Master text styles</a:t>
            </a:r>
          </a:p>
        </p:txBody>
      </p:sp>
      <p:cxnSp>
        <p:nvCxnSpPr>
          <p:cNvPr id="22" name="Straight Connector 21"/>
          <p:cNvCxnSpPr/>
          <p:nvPr userDrawn="1"/>
        </p:nvCxnSpPr>
        <p:spPr>
          <a:xfrm>
            <a:off x="4099560" y="1168877"/>
            <a:ext cx="0" cy="4782693"/>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userDrawn="1"/>
        </p:nvCxnSpPr>
        <p:spPr>
          <a:xfrm>
            <a:off x="8023860" y="1168877"/>
            <a:ext cx="0" cy="4782693"/>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3" name="Picture Placeholder 2"/>
          <p:cNvSpPr>
            <a:spLocks noGrp="1"/>
          </p:cNvSpPr>
          <p:nvPr>
            <p:ph type="pic" sz="quarter" idx="19" hasCustomPrompt="1"/>
          </p:nvPr>
        </p:nvSpPr>
        <p:spPr>
          <a:xfrm>
            <a:off x="270370" y="1168433"/>
            <a:ext cx="3735388" cy="4765675"/>
          </a:xfrm>
          <a:prstGeom prst="rect">
            <a:avLst/>
          </a:prstGeom>
        </p:spPr>
        <p:txBody>
          <a:bodyPr/>
          <a:lstStyle>
            <a:lvl1pPr marL="0" indent="0">
              <a:buNone/>
              <a:defRPr sz="2400" baseline="0">
                <a:latin typeface="Century Gothic" panose="020B0502020202020204" pitchFamily="34" charset="0"/>
                <a:cs typeface="Arial" panose="020B0604020202020204" pitchFamily="34" charset="0"/>
              </a:defRPr>
            </a:lvl1pPr>
          </a:lstStyle>
          <a:p>
            <a:r>
              <a:rPr lang="en-US" dirty="0"/>
              <a:t>Insert image here</a:t>
            </a:r>
          </a:p>
        </p:txBody>
      </p:sp>
      <p:sp>
        <p:nvSpPr>
          <p:cNvPr id="21" name="Title 1">
            <a:extLst>
              <a:ext uri="{FF2B5EF4-FFF2-40B4-BE49-F238E27FC236}">
                <a16:creationId xmlns:a16="http://schemas.microsoft.com/office/drawing/2014/main" id="{DA759549-4AD5-4A57-A705-ACFC43CC45EA}"/>
              </a:ext>
            </a:extLst>
          </p:cNvPr>
          <p:cNvSpPr>
            <a:spLocks noGrp="1"/>
          </p:cNvSpPr>
          <p:nvPr>
            <p:ph type="title" hasCustomPrompt="1"/>
          </p:nvPr>
        </p:nvSpPr>
        <p:spPr>
          <a:xfrm>
            <a:off x="270626" y="134544"/>
            <a:ext cx="9587749" cy="602548"/>
          </a:xfrm>
          <a:prstGeom prst="rect">
            <a:avLst/>
          </a:prstGeom>
        </p:spPr>
        <p:txBody>
          <a:bodyPr/>
          <a:lstStyle>
            <a:lvl1pPr>
              <a:defRPr sz="3300"/>
            </a:lvl1pPr>
          </a:lstStyle>
          <a:p>
            <a:r>
              <a:rPr lang="en-US" dirty="0"/>
              <a:t>Master Page Title</a:t>
            </a:r>
          </a:p>
        </p:txBody>
      </p:sp>
      <p:sp>
        <p:nvSpPr>
          <p:cNvPr id="4" name="Date Placeholder 3">
            <a:extLst>
              <a:ext uri="{FF2B5EF4-FFF2-40B4-BE49-F238E27FC236}">
                <a16:creationId xmlns:a16="http://schemas.microsoft.com/office/drawing/2014/main" id="{31C2034F-6775-404D-9722-23160086F016}"/>
              </a:ext>
            </a:extLst>
          </p:cNvPr>
          <p:cNvSpPr>
            <a:spLocks noGrp="1"/>
          </p:cNvSpPr>
          <p:nvPr>
            <p:ph type="dt" sz="half" idx="20"/>
          </p:nvPr>
        </p:nvSpPr>
        <p:spPr/>
        <p:txBody>
          <a:bodyPr/>
          <a:lstStyle/>
          <a:p>
            <a:fld id="{1530C9CC-073B-4D41-9BEE-742F65383FBA}" type="datetime1">
              <a:rPr lang="en-US" smtClean="0"/>
              <a:t>12/3/24</a:t>
            </a:fld>
            <a:endParaRPr lang="en-US" dirty="0"/>
          </a:p>
        </p:txBody>
      </p:sp>
      <p:sp>
        <p:nvSpPr>
          <p:cNvPr id="5" name="Slide Number Placeholder 4">
            <a:extLst>
              <a:ext uri="{FF2B5EF4-FFF2-40B4-BE49-F238E27FC236}">
                <a16:creationId xmlns:a16="http://schemas.microsoft.com/office/drawing/2014/main" id="{DBADB024-2AC8-49AD-9B6A-CB8E7D8A6812}"/>
              </a:ext>
            </a:extLst>
          </p:cNvPr>
          <p:cNvSpPr>
            <a:spLocks noGrp="1"/>
          </p:cNvSpPr>
          <p:nvPr>
            <p:ph type="sldNum" sz="quarter" idx="21"/>
          </p:nvPr>
        </p:nvSpPr>
        <p:spPr/>
        <p:txBody>
          <a:bodyPr/>
          <a:lstStyle/>
          <a:p>
            <a:fld id="{6CBE36CA-A7C6-4838-9ACB-C8D30B8F2C6D}" type="slidenum">
              <a:rPr lang="en-US" smtClean="0"/>
              <a:pPr/>
              <a:t>‹#›</a:t>
            </a:fld>
            <a:endParaRPr lang="en-US" dirty="0"/>
          </a:p>
        </p:txBody>
      </p:sp>
    </p:spTree>
    <p:extLst>
      <p:ext uri="{BB962C8B-B14F-4D97-AF65-F5344CB8AC3E}">
        <p14:creationId xmlns:p14="http://schemas.microsoft.com/office/powerpoint/2010/main" val="1008776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5F9E09F9-3C42-4EAB-B94D-76302601D8AC}"/>
              </a:ext>
            </a:extLst>
          </p:cNvPr>
          <p:cNvSpPr>
            <a:spLocks noGrp="1"/>
          </p:cNvSpPr>
          <p:nvPr>
            <p:ph type="pic" sz="quarter" idx="10" hasCustomPrompt="1"/>
          </p:nvPr>
        </p:nvSpPr>
        <p:spPr>
          <a:xfrm>
            <a:off x="6096000" y="0"/>
            <a:ext cx="6096000" cy="6858000"/>
          </a:xfrm>
          <a:prstGeom prst="rect">
            <a:avLst/>
          </a:prstGeom>
          <a:pattFill prst="pct5">
            <a:fgClr>
              <a:schemeClr val="accent1"/>
            </a:fgClr>
            <a:bgClr>
              <a:schemeClr val="bg1"/>
            </a:bgClr>
          </a:pattFill>
        </p:spPr>
        <p:txBody>
          <a:bodyPr anchor="ctr"/>
          <a:lstStyle>
            <a:lvl1pPr marL="0" indent="0" algn="ctr">
              <a:buNone/>
              <a:defRPr/>
            </a:lvl1pPr>
          </a:lstStyle>
          <a:p>
            <a:r>
              <a:rPr lang="en-US" dirty="0"/>
              <a:t>Click icon to insert image</a:t>
            </a:r>
          </a:p>
        </p:txBody>
      </p:sp>
      <p:sp>
        <p:nvSpPr>
          <p:cNvPr id="12" name="Title 1">
            <a:extLst>
              <a:ext uri="{FF2B5EF4-FFF2-40B4-BE49-F238E27FC236}">
                <a16:creationId xmlns:a16="http://schemas.microsoft.com/office/drawing/2014/main" id="{C4417AF7-7163-4F0B-A6B2-0DBA03273963}"/>
              </a:ext>
            </a:extLst>
          </p:cNvPr>
          <p:cNvSpPr>
            <a:spLocks noGrp="1"/>
          </p:cNvSpPr>
          <p:nvPr>
            <p:ph type="title" hasCustomPrompt="1"/>
          </p:nvPr>
        </p:nvSpPr>
        <p:spPr>
          <a:xfrm>
            <a:off x="263939" y="315803"/>
            <a:ext cx="5461324" cy="1996980"/>
          </a:xfrm>
          <a:prstGeom prst="rect">
            <a:avLst/>
          </a:prstGeom>
          <a:ln>
            <a:noFill/>
          </a:ln>
        </p:spPr>
        <p:txBody>
          <a:bodyPr>
            <a:normAutofit/>
          </a:bodyPr>
          <a:lstStyle>
            <a:lvl1pPr>
              <a:defRPr sz="6000" b="1"/>
            </a:lvl1pPr>
          </a:lstStyle>
          <a:p>
            <a:r>
              <a:rPr lang="en-US" dirty="0"/>
              <a:t>[Insert headline]</a:t>
            </a:r>
          </a:p>
        </p:txBody>
      </p:sp>
      <p:sp>
        <p:nvSpPr>
          <p:cNvPr id="14" name="Text Placeholder 23">
            <a:extLst>
              <a:ext uri="{FF2B5EF4-FFF2-40B4-BE49-F238E27FC236}">
                <a16:creationId xmlns:a16="http://schemas.microsoft.com/office/drawing/2014/main" id="{58F3E0BE-5B18-4FB8-8397-19CF1286AE3E}"/>
              </a:ext>
            </a:extLst>
          </p:cNvPr>
          <p:cNvSpPr>
            <a:spLocks noGrp="1"/>
          </p:cNvSpPr>
          <p:nvPr>
            <p:ph type="body" sz="quarter" idx="15" hasCustomPrompt="1"/>
          </p:nvPr>
        </p:nvSpPr>
        <p:spPr>
          <a:xfrm>
            <a:off x="10725912" y="6373368"/>
            <a:ext cx="1207008" cy="292608"/>
          </a:xfrm>
          <a:prstGeom prst="rect">
            <a:avLst/>
          </a:prstGeom>
          <a:blipFill>
            <a:blip r:embed="rId2"/>
            <a:stretch>
              <a:fillRect/>
            </a:stretch>
          </a:blipFill>
        </p:spPr>
        <p:txBody>
          <a:bodyPr>
            <a:normAutofit/>
          </a:bodyPr>
          <a:lstStyle>
            <a:lvl1pPr marL="0" indent="0">
              <a:buNone/>
              <a:defRPr sz="100" b="0"/>
            </a:lvl1pPr>
          </a:lstStyle>
          <a:p>
            <a:pPr lvl="0"/>
            <a:r>
              <a:rPr lang="en-US" dirty="0"/>
              <a:t>.</a:t>
            </a:r>
          </a:p>
        </p:txBody>
      </p:sp>
      <p:pic>
        <p:nvPicPr>
          <p:cNvPr id="15" name="Picture 14">
            <a:extLst>
              <a:ext uri="{FF2B5EF4-FFF2-40B4-BE49-F238E27FC236}">
                <a16:creationId xmlns:a16="http://schemas.microsoft.com/office/drawing/2014/main" id="{76548F51-671A-470B-B43F-5B9D4C23EC2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3000" y="3279608"/>
            <a:ext cx="640080" cy="640077"/>
          </a:xfrm>
          <a:prstGeom prst="rect">
            <a:avLst/>
          </a:prstGeom>
        </p:spPr>
      </p:pic>
      <p:pic>
        <p:nvPicPr>
          <p:cNvPr id="16" name="Picture 15">
            <a:extLst>
              <a:ext uri="{FF2B5EF4-FFF2-40B4-BE49-F238E27FC236}">
                <a16:creationId xmlns:a16="http://schemas.microsoft.com/office/drawing/2014/main" id="{88BE746E-E4E8-4A20-A382-5D2265D36220}"/>
              </a:ext>
            </a:extLst>
          </p:cNvPr>
          <p:cNvPicPr>
            <a:picLocks/>
          </p:cNvPicPr>
          <p:nvPr userDrawn="1"/>
        </p:nvPicPr>
        <p:blipFill>
          <a:blip r:embed="rId4" cstate="print">
            <a:extLst>
              <a:ext uri="{28A0092B-C50C-407E-A947-70E740481C1C}">
                <a14:useLocalDpi xmlns:a14="http://schemas.microsoft.com/office/drawing/2010/main"/>
              </a:ext>
            </a:extLst>
          </a:blip>
          <a:stretch>
            <a:fillRect/>
          </a:stretch>
        </p:blipFill>
        <p:spPr>
          <a:xfrm>
            <a:off x="139874" y="3861369"/>
            <a:ext cx="640080" cy="640080"/>
          </a:xfrm>
          <a:prstGeom prst="rect">
            <a:avLst/>
          </a:prstGeom>
        </p:spPr>
      </p:pic>
      <p:pic>
        <p:nvPicPr>
          <p:cNvPr id="17" name="Picture 16">
            <a:extLst>
              <a:ext uri="{FF2B5EF4-FFF2-40B4-BE49-F238E27FC236}">
                <a16:creationId xmlns:a16="http://schemas.microsoft.com/office/drawing/2014/main" id="{FCF25787-BF7B-44AD-AF1E-D47853B45391}"/>
              </a:ext>
            </a:extLst>
          </p:cNvPr>
          <p:cNvPicPr>
            <a:picLocks/>
          </p:cNvPicPr>
          <p:nvPr userDrawn="1"/>
        </p:nvPicPr>
        <p:blipFill>
          <a:blip r:embed="rId5" cstate="print">
            <a:extLst>
              <a:ext uri="{28A0092B-C50C-407E-A947-70E740481C1C}">
                <a14:useLocalDpi xmlns:a14="http://schemas.microsoft.com/office/drawing/2010/main"/>
              </a:ext>
            </a:extLst>
          </a:blip>
          <a:stretch>
            <a:fillRect/>
          </a:stretch>
        </p:blipFill>
        <p:spPr>
          <a:xfrm>
            <a:off x="141950" y="4459767"/>
            <a:ext cx="640080" cy="640080"/>
          </a:xfrm>
          <a:prstGeom prst="rect">
            <a:avLst/>
          </a:prstGeom>
        </p:spPr>
      </p:pic>
      <p:sp>
        <p:nvSpPr>
          <p:cNvPr id="18" name="Rectangle 17">
            <a:extLst>
              <a:ext uri="{FF2B5EF4-FFF2-40B4-BE49-F238E27FC236}">
                <a16:creationId xmlns:a16="http://schemas.microsoft.com/office/drawing/2014/main" id="{BA8F0104-2F30-4661-87D5-402DE9C1D8FA}"/>
              </a:ext>
            </a:extLst>
          </p:cNvPr>
          <p:cNvSpPr/>
          <p:nvPr userDrawn="1"/>
        </p:nvSpPr>
        <p:spPr>
          <a:xfrm>
            <a:off x="147056" y="2758581"/>
            <a:ext cx="3278462" cy="338554"/>
          </a:xfrm>
          <a:prstGeom prst="rect">
            <a:avLst/>
          </a:prstGeom>
        </p:spPr>
        <p:txBody>
          <a:bodyPr wrap="none">
            <a:spAutoFit/>
          </a:bodyPr>
          <a:lstStyle/>
          <a:p>
            <a:r>
              <a:rPr lang="en-US" sz="1600" dirty="0">
                <a:solidFill>
                  <a:schemeClr val="tx1"/>
                </a:solidFill>
                <a:latin typeface="Century Gothic" panose="020B0502020202020204" pitchFamily="34" charset="0"/>
              </a:rPr>
              <a:t>VISIT US AT:  </a:t>
            </a:r>
            <a:r>
              <a:rPr lang="en-US" sz="1600" b="1" dirty="0">
                <a:solidFill>
                  <a:srgbClr val="F7932B"/>
                </a:solidFill>
                <a:latin typeface="Century Gothic" panose="020B0502020202020204" pitchFamily="34" charset="0"/>
              </a:rPr>
              <a:t>www.NETL.DOE.gov</a:t>
            </a:r>
          </a:p>
        </p:txBody>
      </p:sp>
      <p:sp>
        <p:nvSpPr>
          <p:cNvPr id="19" name="Rectangle 18">
            <a:extLst>
              <a:ext uri="{FF2B5EF4-FFF2-40B4-BE49-F238E27FC236}">
                <a16:creationId xmlns:a16="http://schemas.microsoft.com/office/drawing/2014/main" id="{F01E7EF0-2693-4EED-B5A9-325A31D30890}"/>
              </a:ext>
            </a:extLst>
          </p:cNvPr>
          <p:cNvSpPr/>
          <p:nvPr userDrawn="1"/>
        </p:nvSpPr>
        <p:spPr>
          <a:xfrm>
            <a:off x="651001" y="4615637"/>
            <a:ext cx="4095993" cy="338554"/>
          </a:xfrm>
          <a:prstGeom prst="rect">
            <a:avLst/>
          </a:prstGeom>
        </p:spPr>
        <p:txBody>
          <a:bodyPr wrap="none">
            <a:spAutoFit/>
          </a:bodyPr>
          <a:lstStyle/>
          <a:p>
            <a:r>
              <a:rPr lang="en-US" sz="1600" b="1" dirty="0">
                <a:solidFill>
                  <a:schemeClr val="tx1"/>
                </a:solidFill>
                <a:latin typeface="Century Gothic" panose="020B0502020202020204" pitchFamily="34" charset="0"/>
              </a:rPr>
              <a:t>@NationalEnergyTechnologyLaboratory</a:t>
            </a:r>
          </a:p>
        </p:txBody>
      </p:sp>
      <p:sp>
        <p:nvSpPr>
          <p:cNvPr id="20" name="Rectangle 19">
            <a:extLst>
              <a:ext uri="{FF2B5EF4-FFF2-40B4-BE49-F238E27FC236}">
                <a16:creationId xmlns:a16="http://schemas.microsoft.com/office/drawing/2014/main" id="{C5C034DC-99D8-4BE2-8889-D74F45150443}"/>
              </a:ext>
            </a:extLst>
          </p:cNvPr>
          <p:cNvSpPr/>
          <p:nvPr userDrawn="1"/>
        </p:nvSpPr>
        <p:spPr>
          <a:xfrm>
            <a:off x="651000" y="3431976"/>
            <a:ext cx="1300356" cy="338554"/>
          </a:xfrm>
          <a:prstGeom prst="rect">
            <a:avLst/>
          </a:prstGeom>
        </p:spPr>
        <p:txBody>
          <a:bodyPr wrap="none">
            <a:spAutoFit/>
          </a:bodyPr>
          <a:lstStyle/>
          <a:p>
            <a:r>
              <a:rPr lang="en-US" sz="1600" b="1" dirty="0">
                <a:solidFill>
                  <a:schemeClr val="tx1"/>
                </a:solidFill>
                <a:latin typeface="Century Gothic" panose="020B0502020202020204" pitchFamily="34" charset="0"/>
              </a:rPr>
              <a:t>@NETL_DOE</a:t>
            </a:r>
          </a:p>
        </p:txBody>
      </p:sp>
      <p:sp>
        <p:nvSpPr>
          <p:cNvPr id="21" name="Rectangle 20">
            <a:extLst>
              <a:ext uri="{FF2B5EF4-FFF2-40B4-BE49-F238E27FC236}">
                <a16:creationId xmlns:a16="http://schemas.microsoft.com/office/drawing/2014/main" id="{F8BC4024-931C-4653-B10B-CE8039C94AAF}"/>
              </a:ext>
            </a:extLst>
          </p:cNvPr>
          <p:cNvSpPr/>
          <p:nvPr userDrawn="1"/>
        </p:nvSpPr>
        <p:spPr>
          <a:xfrm>
            <a:off x="651000" y="4014366"/>
            <a:ext cx="1300356" cy="338554"/>
          </a:xfrm>
          <a:prstGeom prst="rect">
            <a:avLst/>
          </a:prstGeom>
        </p:spPr>
        <p:txBody>
          <a:bodyPr wrap="none">
            <a:spAutoFit/>
          </a:bodyPr>
          <a:lstStyle/>
          <a:p>
            <a:r>
              <a:rPr lang="en-US" sz="1600" b="1" dirty="0">
                <a:solidFill>
                  <a:schemeClr val="tx1"/>
                </a:solidFill>
                <a:latin typeface="Century Gothic" panose="020B0502020202020204" pitchFamily="34" charset="0"/>
              </a:rPr>
              <a:t>@NETL_DOE</a:t>
            </a:r>
          </a:p>
        </p:txBody>
      </p:sp>
      <p:sp>
        <p:nvSpPr>
          <p:cNvPr id="22" name="Text Placeholder 10">
            <a:extLst>
              <a:ext uri="{FF2B5EF4-FFF2-40B4-BE49-F238E27FC236}">
                <a16:creationId xmlns:a16="http://schemas.microsoft.com/office/drawing/2014/main" id="{476F9019-FA1A-4FAA-A83C-18E0DF2FAAEE}"/>
              </a:ext>
            </a:extLst>
          </p:cNvPr>
          <p:cNvSpPr>
            <a:spLocks noGrp="1"/>
          </p:cNvSpPr>
          <p:nvPr>
            <p:ph type="body" sz="quarter" idx="11" hasCustomPrompt="1"/>
          </p:nvPr>
        </p:nvSpPr>
        <p:spPr>
          <a:xfrm>
            <a:off x="252228" y="5738543"/>
            <a:ext cx="4171707" cy="274320"/>
          </a:xfrm>
          <a:prstGeom prst="rect">
            <a:avLst/>
          </a:prstGeom>
        </p:spPr>
        <p:txBody>
          <a:bodyPr lIns="0" tIns="0" bIns="0" anchor="b">
            <a:normAutofit/>
          </a:bodyPr>
          <a:lstStyle>
            <a:lvl1pPr marL="0" indent="0">
              <a:buFont typeface="Segoe UI" panose="020B0502040204020203" pitchFamily="34" charset="0"/>
              <a:buChar char="​"/>
              <a:defRPr sz="1600" b="0">
                <a:solidFill>
                  <a:schemeClr val="tx1"/>
                </a:solidFill>
                <a:latin typeface="Century Gothic" panose="020B0502020202020204" pitchFamily="34" charset="0"/>
              </a:defRPr>
            </a:lvl1pPr>
            <a:lvl2pPr marL="228600" indent="0">
              <a:buNone/>
              <a:defRPr/>
            </a:lvl2pPr>
          </a:lstStyle>
          <a:p>
            <a:pPr lvl="0"/>
            <a:r>
              <a:rPr lang="en-US" dirty="0"/>
              <a:t>Click to add contact name</a:t>
            </a:r>
          </a:p>
        </p:txBody>
      </p:sp>
      <p:sp>
        <p:nvSpPr>
          <p:cNvPr id="23" name="Text Placeholder 10">
            <a:extLst>
              <a:ext uri="{FF2B5EF4-FFF2-40B4-BE49-F238E27FC236}">
                <a16:creationId xmlns:a16="http://schemas.microsoft.com/office/drawing/2014/main" id="{D7446446-DB2C-4247-AA31-2675DEAA47C1}"/>
              </a:ext>
            </a:extLst>
          </p:cNvPr>
          <p:cNvSpPr>
            <a:spLocks noGrp="1"/>
          </p:cNvSpPr>
          <p:nvPr>
            <p:ph type="body" sz="quarter" idx="16" hasCustomPrompt="1"/>
          </p:nvPr>
        </p:nvSpPr>
        <p:spPr>
          <a:xfrm>
            <a:off x="259464" y="6066078"/>
            <a:ext cx="4171707" cy="612535"/>
          </a:xfrm>
          <a:prstGeom prst="rect">
            <a:avLst/>
          </a:prstGeom>
        </p:spPr>
        <p:txBody>
          <a:bodyPr lIns="0" tIns="0" bIns="0" anchor="t">
            <a:normAutofit/>
          </a:bodyPr>
          <a:lstStyle>
            <a:lvl1pPr marL="0" indent="0">
              <a:buFont typeface="Segoe UI" panose="020B0502040204020203" pitchFamily="34" charset="0"/>
              <a:buChar char="​"/>
              <a:defRPr sz="1600" b="0">
                <a:solidFill>
                  <a:schemeClr val="tx1"/>
                </a:solidFill>
                <a:latin typeface="Century Gothic" panose="020B0502020202020204" pitchFamily="34" charset="0"/>
              </a:defRPr>
            </a:lvl1pPr>
            <a:lvl2pPr marL="228600" indent="0">
              <a:buNone/>
              <a:defRPr/>
            </a:lvl2pPr>
          </a:lstStyle>
          <a:p>
            <a:pPr lvl="0"/>
            <a:r>
              <a:rPr lang="en-US" dirty="0"/>
              <a:t>Click to add contact information</a:t>
            </a:r>
          </a:p>
        </p:txBody>
      </p:sp>
      <p:sp>
        <p:nvSpPr>
          <p:cNvPr id="24" name="Rectangle 23">
            <a:extLst>
              <a:ext uri="{FF2B5EF4-FFF2-40B4-BE49-F238E27FC236}">
                <a16:creationId xmlns:a16="http://schemas.microsoft.com/office/drawing/2014/main" id="{C9E4F8AC-9B7D-4AAD-A0A2-AC30C00ABCCF}"/>
              </a:ext>
            </a:extLst>
          </p:cNvPr>
          <p:cNvSpPr/>
          <p:nvPr userDrawn="1"/>
        </p:nvSpPr>
        <p:spPr>
          <a:xfrm>
            <a:off x="147056" y="5429122"/>
            <a:ext cx="1233030" cy="338554"/>
          </a:xfrm>
          <a:prstGeom prst="rect">
            <a:avLst/>
          </a:prstGeom>
        </p:spPr>
        <p:txBody>
          <a:bodyPr wrap="none">
            <a:spAutoFit/>
          </a:bodyPr>
          <a:lstStyle/>
          <a:p>
            <a:r>
              <a:rPr lang="en-US" sz="1600" dirty="0">
                <a:solidFill>
                  <a:schemeClr val="tx1"/>
                </a:solidFill>
                <a:latin typeface="Century Gothic" panose="020B0502020202020204" pitchFamily="34" charset="0"/>
              </a:rPr>
              <a:t>CONTACT:</a:t>
            </a:r>
            <a:endParaRPr lang="en-US" sz="1600" b="1" dirty="0">
              <a:solidFill>
                <a:schemeClr val="tx1"/>
              </a:solidFill>
              <a:latin typeface="Century Gothic" panose="020B0502020202020204" pitchFamily="34" charset="0"/>
            </a:endParaRPr>
          </a:p>
        </p:txBody>
      </p:sp>
      <p:cxnSp>
        <p:nvCxnSpPr>
          <p:cNvPr id="26" name="Straight Connector 25">
            <a:extLst>
              <a:ext uri="{FF2B5EF4-FFF2-40B4-BE49-F238E27FC236}">
                <a16:creationId xmlns:a16="http://schemas.microsoft.com/office/drawing/2014/main" id="{0A8C2E58-4B6C-4F07-A902-A4303E045AB2}"/>
              </a:ext>
            </a:extLst>
          </p:cNvPr>
          <p:cNvCxnSpPr>
            <a:cxnSpLocks/>
          </p:cNvCxnSpPr>
          <p:nvPr userDrawn="1"/>
        </p:nvCxnSpPr>
        <p:spPr>
          <a:xfrm>
            <a:off x="259464" y="2350116"/>
            <a:ext cx="5317552"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1083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d Blank">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5F9E09F9-3C42-4EAB-B94D-76302601D8AC}"/>
              </a:ext>
            </a:extLst>
          </p:cNvPr>
          <p:cNvSpPr>
            <a:spLocks noGrp="1"/>
          </p:cNvSpPr>
          <p:nvPr>
            <p:ph type="pic" sz="quarter" idx="10" hasCustomPrompt="1"/>
          </p:nvPr>
        </p:nvSpPr>
        <p:spPr>
          <a:xfrm>
            <a:off x="6096000" y="0"/>
            <a:ext cx="6096000" cy="6858000"/>
          </a:xfrm>
          <a:prstGeom prst="rect">
            <a:avLst/>
          </a:prstGeom>
          <a:pattFill prst="pct5">
            <a:fgClr>
              <a:schemeClr val="accent1"/>
            </a:fgClr>
            <a:bgClr>
              <a:schemeClr val="bg1"/>
            </a:bgClr>
          </a:pattFill>
        </p:spPr>
        <p:txBody>
          <a:bodyPr anchor="ctr"/>
          <a:lstStyle>
            <a:lvl1pPr marL="0" indent="0" algn="ctr">
              <a:buNone/>
              <a:defRPr/>
            </a:lvl1pPr>
          </a:lstStyle>
          <a:p>
            <a:r>
              <a:rPr lang="en-US" dirty="0"/>
              <a:t>Click icon to insert image</a:t>
            </a:r>
          </a:p>
        </p:txBody>
      </p:sp>
      <p:sp>
        <p:nvSpPr>
          <p:cNvPr id="12" name="Title 1">
            <a:extLst>
              <a:ext uri="{FF2B5EF4-FFF2-40B4-BE49-F238E27FC236}">
                <a16:creationId xmlns:a16="http://schemas.microsoft.com/office/drawing/2014/main" id="{C4417AF7-7163-4F0B-A6B2-0DBA03273963}"/>
              </a:ext>
            </a:extLst>
          </p:cNvPr>
          <p:cNvSpPr>
            <a:spLocks noGrp="1"/>
          </p:cNvSpPr>
          <p:nvPr>
            <p:ph type="title" hasCustomPrompt="1"/>
          </p:nvPr>
        </p:nvSpPr>
        <p:spPr>
          <a:xfrm>
            <a:off x="263939" y="315803"/>
            <a:ext cx="5461324" cy="1996980"/>
          </a:xfrm>
          <a:prstGeom prst="rect">
            <a:avLst/>
          </a:prstGeom>
          <a:ln>
            <a:noFill/>
          </a:ln>
        </p:spPr>
        <p:txBody>
          <a:bodyPr>
            <a:normAutofit/>
          </a:bodyPr>
          <a:lstStyle>
            <a:lvl1pPr>
              <a:defRPr sz="6000" b="1"/>
            </a:lvl1pPr>
          </a:lstStyle>
          <a:p>
            <a:r>
              <a:rPr lang="en-US" dirty="0"/>
              <a:t>[Insert headline]</a:t>
            </a:r>
          </a:p>
        </p:txBody>
      </p:sp>
      <p:sp>
        <p:nvSpPr>
          <p:cNvPr id="14" name="Text Placeholder 23">
            <a:extLst>
              <a:ext uri="{FF2B5EF4-FFF2-40B4-BE49-F238E27FC236}">
                <a16:creationId xmlns:a16="http://schemas.microsoft.com/office/drawing/2014/main" id="{58F3E0BE-5B18-4FB8-8397-19CF1286AE3E}"/>
              </a:ext>
            </a:extLst>
          </p:cNvPr>
          <p:cNvSpPr>
            <a:spLocks noGrp="1"/>
          </p:cNvSpPr>
          <p:nvPr>
            <p:ph type="body" sz="quarter" idx="15" hasCustomPrompt="1"/>
          </p:nvPr>
        </p:nvSpPr>
        <p:spPr>
          <a:xfrm>
            <a:off x="10725912" y="6373368"/>
            <a:ext cx="1207008" cy="292608"/>
          </a:xfrm>
          <a:prstGeom prst="rect">
            <a:avLst/>
          </a:prstGeom>
          <a:blipFill>
            <a:blip r:embed="rId2"/>
            <a:stretch>
              <a:fillRect/>
            </a:stretch>
          </a:blipFill>
        </p:spPr>
        <p:txBody>
          <a:bodyPr>
            <a:normAutofit/>
          </a:bodyPr>
          <a:lstStyle>
            <a:lvl1pPr marL="0" indent="0">
              <a:buNone/>
              <a:defRPr sz="100" b="0"/>
            </a:lvl1pPr>
          </a:lstStyle>
          <a:p>
            <a:pPr lvl="0"/>
            <a:r>
              <a:rPr lang="en-US" dirty="0"/>
              <a:t>.</a:t>
            </a:r>
          </a:p>
        </p:txBody>
      </p:sp>
      <p:sp>
        <p:nvSpPr>
          <p:cNvPr id="18" name="Rectangle 17">
            <a:extLst>
              <a:ext uri="{FF2B5EF4-FFF2-40B4-BE49-F238E27FC236}">
                <a16:creationId xmlns:a16="http://schemas.microsoft.com/office/drawing/2014/main" id="{BA8F0104-2F30-4661-87D5-402DE9C1D8FA}"/>
              </a:ext>
            </a:extLst>
          </p:cNvPr>
          <p:cNvSpPr/>
          <p:nvPr userDrawn="1"/>
        </p:nvSpPr>
        <p:spPr>
          <a:xfrm>
            <a:off x="147056" y="2758581"/>
            <a:ext cx="3278462" cy="338554"/>
          </a:xfrm>
          <a:prstGeom prst="rect">
            <a:avLst/>
          </a:prstGeom>
        </p:spPr>
        <p:txBody>
          <a:bodyPr wrap="none">
            <a:spAutoFit/>
          </a:bodyPr>
          <a:lstStyle/>
          <a:p>
            <a:r>
              <a:rPr lang="en-US" sz="1600" dirty="0">
                <a:solidFill>
                  <a:schemeClr val="tx1"/>
                </a:solidFill>
                <a:latin typeface="Century Gothic" panose="020B0502020202020204" pitchFamily="34" charset="0"/>
              </a:rPr>
              <a:t>VISIT US AT:  </a:t>
            </a:r>
            <a:r>
              <a:rPr lang="en-US" sz="1600" b="1" dirty="0">
                <a:solidFill>
                  <a:srgbClr val="F7932B"/>
                </a:solidFill>
                <a:latin typeface="Century Gothic" panose="020B0502020202020204" pitchFamily="34" charset="0"/>
              </a:rPr>
              <a:t>www.NETL.DOE.gov</a:t>
            </a:r>
          </a:p>
        </p:txBody>
      </p:sp>
      <p:cxnSp>
        <p:nvCxnSpPr>
          <p:cNvPr id="26" name="Straight Connector 25">
            <a:extLst>
              <a:ext uri="{FF2B5EF4-FFF2-40B4-BE49-F238E27FC236}">
                <a16:creationId xmlns:a16="http://schemas.microsoft.com/office/drawing/2014/main" id="{0A8C2E58-4B6C-4F07-A902-A4303E045AB2}"/>
              </a:ext>
            </a:extLst>
          </p:cNvPr>
          <p:cNvCxnSpPr>
            <a:cxnSpLocks/>
          </p:cNvCxnSpPr>
          <p:nvPr userDrawn="1"/>
        </p:nvCxnSpPr>
        <p:spPr>
          <a:xfrm>
            <a:off x="259464" y="2350116"/>
            <a:ext cx="5317552"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862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43" name="Straight Connector 42"/>
          <p:cNvCxnSpPr/>
          <p:nvPr userDrawn="1"/>
        </p:nvCxnSpPr>
        <p:spPr>
          <a:xfrm>
            <a:off x="0" y="753618"/>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hasCustomPrompt="1"/>
          </p:nvPr>
        </p:nvSpPr>
        <p:spPr>
          <a:xfrm>
            <a:off x="270628" y="260268"/>
            <a:ext cx="11580921" cy="600980"/>
          </a:xfrm>
        </p:spPr>
        <p:txBody>
          <a:bodyPr anchor="b">
            <a:normAutofit/>
          </a:bodyPr>
          <a:lstStyle>
            <a:lvl1pPr algn="l">
              <a:defRPr sz="4000" b="1">
                <a:solidFill>
                  <a:srgbClr val="373838"/>
                </a:solidFill>
              </a:defRPr>
            </a:lvl1pPr>
          </a:lstStyle>
          <a:p>
            <a:r>
              <a:rPr lang="en-US" dirty="0"/>
              <a:t>Master Page Title 1</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4113" y="260267"/>
            <a:ext cx="1917435" cy="762875"/>
          </a:xfrm>
          <a:prstGeom prst="rect">
            <a:avLst/>
          </a:prstGeom>
        </p:spPr>
      </p:pic>
      <p:sp>
        <p:nvSpPr>
          <p:cNvPr id="51" name="Rectangle 50"/>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userDrawn="1"/>
        </p:nvSpPr>
        <p:spPr>
          <a:xfrm>
            <a:off x="11448581" y="6350000"/>
            <a:ext cx="434734" cy="369332"/>
          </a:xfrm>
          <a:prstGeom prst="rect">
            <a:avLst/>
          </a:prstGeom>
          <a:effectLst>
            <a:outerShdw blurRad="63500" sx="102000" sy="102000" algn="ctr" rotWithShape="0">
              <a:prstClr val="black">
                <a:alpha val="40000"/>
              </a:prstClr>
            </a:outerShdw>
          </a:effectLst>
        </p:spPr>
        <p:txBody>
          <a:bodyPr wrap="none">
            <a:spAutoFit/>
          </a:bodyPr>
          <a:lstStyle/>
          <a:p>
            <a:fld id="{BD1BBCF7-C2B2-490C-A676-4763179728A4}" type="slidenum">
              <a:rPr lang="en-US" b="1" smtClean="0">
                <a:solidFill>
                  <a:schemeClr val="bg1"/>
                </a:solidFill>
                <a:latin typeface="Century Gothic" panose="020B0502020202020204" pitchFamily="34" charset="0"/>
              </a:rPr>
              <a:pPr/>
              <a:t>‹#›</a:t>
            </a:fld>
            <a:endParaRPr lang="en-US" dirty="0">
              <a:solidFill>
                <a:schemeClr val="bg1"/>
              </a:solidFill>
            </a:endParaRPr>
          </a:p>
        </p:txBody>
      </p:sp>
      <p:pic>
        <p:nvPicPr>
          <p:cNvPr id="54" name="Picture 53"/>
          <p:cNvPicPr>
            <a:picLocks noChangeAspect="1"/>
          </p:cNvPicPr>
          <p:nvPr userDrawn="1"/>
        </p:nvPicPr>
        <p:blipFill rotWithShape="1">
          <a:blip r:embed="rId3" cstate="print">
            <a:extLst>
              <a:ext uri="{28A0092B-C50C-407E-A947-70E740481C1C}">
                <a14:useLocalDpi xmlns:a14="http://schemas.microsoft.com/office/drawing/2010/main" val="0"/>
              </a:ext>
            </a:extLst>
          </a:blip>
          <a:srcRect r="54783"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15" name="Content Placeholder 1"/>
          <p:cNvSpPr>
            <a:spLocks noGrp="1"/>
          </p:cNvSpPr>
          <p:nvPr>
            <p:ph idx="1" hasCustomPrompt="1"/>
          </p:nvPr>
        </p:nvSpPr>
        <p:spPr>
          <a:xfrm>
            <a:off x="270627" y="1087763"/>
            <a:ext cx="11580921" cy="4933476"/>
          </a:xfrm>
        </p:spPr>
        <p:txBody>
          <a:bodyPr/>
          <a:lstStyle>
            <a:lvl1pPr marL="233363" indent="-228600">
              <a:buFont typeface="Arial" panose="020B0604020202020204" pitchFamily="34" charset="0"/>
              <a:buChar char="•"/>
              <a:defRPr/>
            </a:lvl1pPr>
            <a:lvl2pPr marL="685800" indent="-228600">
              <a:buFont typeface="Century Gothic" panose="020B0502020202020204" pitchFamily="34" charset="0"/>
              <a:buChar char="◦"/>
              <a:defRPr/>
            </a:lvl2pPr>
            <a:lvl3pPr marL="1143000" indent="-228600">
              <a:buFont typeface="Century Gothic" panose="020B0502020202020204" pitchFamily="34" charset="0"/>
              <a:buChar char="―"/>
              <a:defRPr/>
            </a:lvl3pPr>
            <a:lvl4pPr marL="1600200" indent="-228600">
              <a:buFont typeface="Century Gothic" panose="020B0502020202020204" pitchFamily="34" charset="0"/>
              <a:buChar char="▪"/>
              <a:defRPr/>
            </a:lvl4pPr>
            <a:lvl5pPr marL="2057400" indent="-228600">
              <a:buFont typeface="Century Gothic" panose="020B0502020202020204" pitchFamily="34" charset="0"/>
              <a:buChar char="▫"/>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29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43" name="Straight Connector 42"/>
          <p:cNvCxnSpPr/>
          <p:nvPr userDrawn="1"/>
        </p:nvCxnSpPr>
        <p:spPr>
          <a:xfrm>
            <a:off x="0" y="753618"/>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hasCustomPrompt="1"/>
          </p:nvPr>
        </p:nvSpPr>
        <p:spPr>
          <a:xfrm>
            <a:off x="270628" y="260268"/>
            <a:ext cx="11580921" cy="600980"/>
          </a:xfrm>
        </p:spPr>
        <p:txBody>
          <a:bodyPr anchor="b">
            <a:normAutofit/>
          </a:bodyPr>
          <a:lstStyle>
            <a:lvl1pPr algn="l">
              <a:defRPr sz="4000" b="1">
                <a:solidFill>
                  <a:srgbClr val="373838"/>
                </a:solidFill>
              </a:defRPr>
            </a:lvl1pPr>
          </a:lstStyle>
          <a:p>
            <a:r>
              <a:rPr lang="en-US" dirty="0"/>
              <a:t>Master Page Title 1</a:t>
            </a:r>
          </a:p>
        </p:txBody>
      </p:sp>
      <p:sp>
        <p:nvSpPr>
          <p:cNvPr id="9" name="Subtitle 2"/>
          <p:cNvSpPr>
            <a:spLocks noGrp="1"/>
          </p:cNvSpPr>
          <p:nvPr>
            <p:ph type="subTitle" idx="13" hasCustomPrompt="1"/>
          </p:nvPr>
        </p:nvSpPr>
        <p:spPr>
          <a:xfrm>
            <a:off x="270628" y="778081"/>
            <a:ext cx="11580921" cy="373510"/>
          </a:xfrm>
        </p:spPr>
        <p:txBody>
          <a:bodyPr>
            <a:noAutofit/>
          </a:bodyPr>
          <a:lstStyle>
            <a:lvl1pPr marL="0" indent="0" algn="l">
              <a:buNone/>
              <a:defRPr sz="1800" b="0">
                <a:solidFill>
                  <a:srgbClr val="373838"/>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34113" y="260267"/>
            <a:ext cx="1917435" cy="762875"/>
          </a:xfrm>
          <a:prstGeom prst="rect">
            <a:avLst/>
          </a:prstGeom>
        </p:spPr>
      </p:pic>
      <p:sp>
        <p:nvSpPr>
          <p:cNvPr id="51" name="Rectangle 50"/>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userDrawn="1"/>
        </p:nvSpPr>
        <p:spPr>
          <a:xfrm>
            <a:off x="11448581" y="6350000"/>
            <a:ext cx="434734" cy="369332"/>
          </a:xfrm>
          <a:prstGeom prst="rect">
            <a:avLst/>
          </a:prstGeom>
          <a:effectLst>
            <a:outerShdw blurRad="63500" sx="102000" sy="102000" algn="ctr" rotWithShape="0">
              <a:prstClr val="black">
                <a:alpha val="40000"/>
              </a:prstClr>
            </a:outerShdw>
          </a:effectLst>
        </p:spPr>
        <p:txBody>
          <a:bodyPr wrap="none">
            <a:spAutoFit/>
          </a:bodyPr>
          <a:lstStyle/>
          <a:p>
            <a:fld id="{BD1BBCF7-C2B2-490C-A676-4763179728A4}" type="slidenum">
              <a:rPr lang="en-US" b="1" smtClean="0">
                <a:solidFill>
                  <a:schemeClr val="bg1"/>
                </a:solidFill>
                <a:latin typeface="Century Gothic" panose="020B0502020202020204" pitchFamily="34" charset="0"/>
              </a:rPr>
              <a:pPr/>
              <a:t>‹#›</a:t>
            </a:fld>
            <a:endParaRPr lang="en-US" dirty="0">
              <a:solidFill>
                <a:schemeClr val="bg1"/>
              </a:solidFill>
            </a:endParaRPr>
          </a:p>
        </p:txBody>
      </p:sp>
      <p:pic>
        <p:nvPicPr>
          <p:cNvPr id="54" name="Picture 53"/>
          <p:cNvPicPr>
            <a:picLocks noChangeAspect="1"/>
          </p:cNvPicPr>
          <p:nvPr userDrawn="1"/>
        </p:nvPicPr>
        <p:blipFill rotWithShape="1">
          <a:blip r:embed="rId3" cstate="print">
            <a:extLst>
              <a:ext uri="{28A0092B-C50C-407E-A947-70E740481C1C}">
                <a14:useLocalDpi xmlns:a14="http://schemas.microsoft.com/office/drawing/2010/main" val="0"/>
              </a:ext>
            </a:extLst>
          </a:blip>
          <a:srcRect r="54783"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14" name="Content Placeholder 1"/>
          <p:cNvSpPr>
            <a:spLocks noGrp="1"/>
          </p:cNvSpPr>
          <p:nvPr>
            <p:ph idx="1" hasCustomPrompt="1"/>
          </p:nvPr>
        </p:nvSpPr>
        <p:spPr>
          <a:xfrm>
            <a:off x="270627" y="1449238"/>
            <a:ext cx="11580921" cy="4572002"/>
          </a:xfrm>
        </p:spPr>
        <p:txBody>
          <a:bodyPr/>
          <a:lstStyle>
            <a:lvl1pPr marL="233363" indent="-228600">
              <a:buFont typeface="Arial" panose="020B0604020202020204" pitchFamily="34" charset="0"/>
              <a:buChar char="•"/>
              <a:defRPr/>
            </a:lvl1pPr>
            <a:lvl2pPr marL="685800" indent="-228600">
              <a:buFont typeface="Century Gothic" panose="020B0502020202020204" pitchFamily="34" charset="0"/>
              <a:buChar char="◦"/>
              <a:defRPr/>
            </a:lvl2pPr>
            <a:lvl3pPr marL="1143000" indent="-228600">
              <a:buFont typeface="Century Gothic" panose="020B0502020202020204" pitchFamily="34" charset="0"/>
              <a:buChar char="―"/>
              <a:defRPr/>
            </a:lvl3pPr>
            <a:lvl4pPr marL="1600200" indent="-228600">
              <a:buFont typeface="Century Gothic" panose="020B0502020202020204" pitchFamily="34" charset="0"/>
              <a:buChar char="▪"/>
              <a:defRPr/>
            </a:lvl4pPr>
            <a:lvl5pPr marL="2057400" indent="-228600">
              <a:buFont typeface="Century Gothic" panose="020B0502020202020204" pitchFamily="34" charset="0"/>
              <a:buChar char="▫"/>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3001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221942" y="1202262"/>
            <a:ext cx="5557422" cy="2387600"/>
          </a:xfrm>
        </p:spPr>
        <p:txBody>
          <a:bodyPr anchor="b"/>
          <a:lstStyle>
            <a:lvl1pPr algn="ctr">
              <a:defRPr sz="6000" b="1">
                <a:solidFill>
                  <a:srgbClr val="373838"/>
                </a:solidFill>
              </a:defRPr>
            </a:lvl1pPr>
          </a:lstStyle>
          <a:p>
            <a:r>
              <a:rPr lang="en-US" dirty="0"/>
              <a:t>Master Cover Long Title</a:t>
            </a:r>
          </a:p>
        </p:txBody>
      </p:sp>
      <p:sp>
        <p:nvSpPr>
          <p:cNvPr id="21" name="Subtitle 2"/>
          <p:cNvSpPr>
            <a:spLocks noGrp="1"/>
          </p:cNvSpPr>
          <p:nvPr>
            <p:ph type="subTitle" idx="1" hasCustomPrompt="1"/>
          </p:nvPr>
        </p:nvSpPr>
        <p:spPr>
          <a:xfrm>
            <a:off x="221942" y="3681937"/>
            <a:ext cx="5557422" cy="1655762"/>
          </a:xfrm>
        </p:spPr>
        <p:txBody>
          <a:bodyPr/>
          <a:lstStyle>
            <a:lvl1pPr marL="0" indent="0" algn="ctr">
              <a:buNone/>
              <a:defRPr sz="2400" b="0" i="0">
                <a:solidFill>
                  <a:srgbClr val="373838"/>
                </a:solidFill>
                <a:latin typeface="Century Gothic" panose="020B0502020202020204" pitchFamily="34"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Cover Subtitle</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47016" y="5521633"/>
            <a:ext cx="2307273" cy="917977"/>
          </a:xfrm>
          <a:prstGeom prst="rect">
            <a:avLst/>
          </a:prstGeom>
        </p:spPr>
      </p:pic>
      <p:sp>
        <p:nvSpPr>
          <p:cNvPr id="27" name="Rectangle 26"/>
          <p:cNvSpPr/>
          <p:nvPr userDrawn="1"/>
        </p:nvSpPr>
        <p:spPr>
          <a:xfrm flipH="1">
            <a:off x="53265" y="-9526"/>
            <a:ext cx="70560" cy="6858001"/>
          </a:xfrm>
          <a:prstGeom prst="rect">
            <a:avLst/>
          </a:prstGeom>
          <a:gradFill flip="none" rotWithShape="1">
            <a:gsLst>
              <a:gs pos="0">
                <a:srgbClr val="98C93D"/>
              </a:gs>
              <a:gs pos="100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rot="5400000">
            <a:off x="8554376" y="3220379"/>
            <a:ext cx="1114146" cy="6161100"/>
          </a:xfrm>
          <a:prstGeom prst="rect">
            <a:avLst/>
          </a:prstGeom>
          <a:gradFill flip="none" rotWithShape="1">
            <a:gsLst>
              <a:gs pos="0">
                <a:srgbClr val="373838">
                  <a:alpha val="0"/>
                </a:srgbClr>
              </a:gs>
              <a:gs pos="100000">
                <a:srgbClr val="000000">
                  <a:alpha val="37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56139" y="6338656"/>
            <a:ext cx="1824890" cy="444217"/>
          </a:xfrm>
          <a:prstGeom prst="rect">
            <a:avLst/>
          </a:prstGeom>
          <a:effectLst>
            <a:outerShdw blurRad="63500" sx="102000" sy="102000" algn="ctr" rotWithShape="0">
              <a:prstClr val="black">
                <a:alpha val="40000"/>
              </a:prstClr>
            </a:outerShdw>
          </a:effectLst>
        </p:spPr>
      </p:pic>
      <p:sp>
        <p:nvSpPr>
          <p:cNvPr id="9" name="TextBox 1"/>
          <p:cNvSpPr txBox="1">
            <a:spLocks/>
          </p:cNvSpPr>
          <p:nvPr userDrawn="1"/>
        </p:nvSpPr>
        <p:spPr>
          <a:xfrm>
            <a:off x="1551286" y="6515822"/>
            <a:ext cx="3052152"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C00000"/>
                </a:solidFill>
                <a:latin typeface="Century Gothic" panose="020B0502020202020204" pitchFamily="34" charset="0"/>
              </a:rPr>
              <a:t>INTERNAL USE ONLY – NOT APPROVED FOR PUBLIC RELEASE</a:t>
            </a:r>
          </a:p>
        </p:txBody>
      </p:sp>
      <p:pic>
        <p:nvPicPr>
          <p:cNvPr id="10" name="Picture 9"/>
          <p:cNvPicPr/>
          <p:nvPr userDrawn="1"/>
        </p:nvPicPr>
        <p:blipFill rotWithShape="1">
          <a:blip r:embed="rId4">
            <a:extLst>
              <a:ext uri="{28A0092B-C50C-407E-A947-70E740481C1C}">
                <a14:useLocalDpi xmlns:a14="http://schemas.microsoft.com/office/drawing/2010/main" val="0"/>
              </a:ext>
            </a:extLst>
          </a:blip>
          <a:srcRect l="2662"/>
          <a:stretch/>
        </p:blipFill>
        <p:spPr>
          <a:xfrm>
            <a:off x="6030899" y="2067"/>
            <a:ext cx="6161100" cy="6261460"/>
          </a:xfrm>
          <a:prstGeom prst="rect">
            <a:avLst/>
          </a:prstGeom>
          <a:ln>
            <a:noFill/>
          </a:ln>
        </p:spPr>
      </p:pic>
    </p:spTree>
    <p:extLst>
      <p:ext uri="{BB962C8B-B14F-4D97-AF65-F5344CB8AC3E}">
        <p14:creationId xmlns:p14="http://schemas.microsoft.com/office/powerpoint/2010/main" val="3549480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050" name="Picture 2" descr="http://africabriefing.org/wp-content/uploads/2015/06/powerline.jp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37" t="32856" r="36" b="18203"/>
          <a:stretch/>
        </p:blipFill>
        <p:spPr bwMode="auto">
          <a:xfrm>
            <a:off x="0" y="1353457"/>
            <a:ext cx="12192000" cy="4151086"/>
          </a:xfrm>
          <a:prstGeom prst="rect">
            <a:avLst/>
          </a:prstGeom>
          <a:noFill/>
          <a:effectLst>
            <a:innerShdw blurRad="1270000" dist="50800" dir="5400000">
              <a:prstClr val="black">
                <a:alpha val="98000"/>
              </a:prstClr>
            </a:inn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75FB165-DB10-4185-A8DB-D05EF526C1B1}"/>
              </a:ext>
            </a:extLst>
          </p:cNvPr>
          <p:cNvSpPr>
            <a:spLocks noGrp="1"/>
          </p:cNvSpPr>
          <p:nvPr>
            <p:ph sz="quarter" idx="10" hasCustomPrompt="1"/>
          </p:nvPr>
        </p:nvSpPr>
        <p:spPr>
          <a:xfrm>
            <a:off x="0" y="2787650"/>
            <a:ext cx="12192000" cy="1300163"/>
          </a:xfr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Section Divider Title</a:t>
            </a:r>
          </a:p>
        </p:txBody>
      </p:sp>
    </p:spTree>
    <p:extLst>
      <p:ext uri="{BB962C8B-B14F-4D97-AF65-F5344CB8AC3E}">
        <p14:creationId xmlns:p14="http://schemas.microsoft.com/office/powerpoint/2010/main" val="3477253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7" name="Straight Connector 6"/>
          <p:cNvCxnSpPr/>
          <p:nvPr userDrawn="1"/>
        </p:nvCxnSpPr>
        <p:spPr>
          <a:xfrm>
            <a:off x="0" y="753618"/>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p:nvPr>
        </p:nvSpPr>
        <p:spPr>
          <a:xfrm>
            <a:off x="270627" y="1168878"/>
            <a:ext cx="11580921" cy="4827976"/>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10" name="Subtitle 2"/>
          <p:cNvSpPr>
            <a:spLocks noGrp="1"/>
          </p:cNvSpPr>
          <p:nvPr>
            <p:ph type="subTitle" idx="13" hasCustomPrompt="1"/>
          </p:nvPr>
        </p:nvSpPr>
        <p:spPr>
          <a:xfrm>
            <a:off x="270628" y="778081"/>
            <a:ext cx="11580921" cy="373510"/>
          </a:xfrm>
          <a:prstGeom prst="rect">
            <a:avLst/>
          </a:prstGeom>
        </p:spPr>
        <p:txBody>
          <a:bodyPr>
            <a:noAutofit/>
          </a:bodyPr>
          <a:lstStyle>
            <a:lvl1pPr marL="0" indent="0" algn="l">
              <a:buNone/>
              <a:defRPr sz="20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4113" y="260267"/>
            <a:ext cx="1917435" cy="762875"/>
          </a:xfrm>
          <a:prstGeom prst="rect">
            <a:avLst/>
          </a:prstGeom>
        </p:spPr>
      </p:pic>
      <p:sp>
        <p:nvSpPr>
          <p:cNvPr id="12" name="Rectangle 11"/>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2" name="Title 1">
            <a:extLst>
              <a:ext uri="{FF2B5EF4-FFF2-40B4-BE49-F238E27FC236}">
                <a16:creationId xmlns:a16="http://schemas.microsoft.com/office/drawing/2014/main" id="{8C977DC4-18C7-4A68-8918-D979F70F69D3}"/>
              </a:ext>
            </a:extLst>
          </p:cNvPr>
          <p:cNvSpPr>
            <a:spLocks noGrp="1"/>
          </p:cNvSpPr>
          <p:nvPr>
            <p:ph type="title" hasCustomPrompt="1"/>
          </p:nvPr>
        </p:nvSpPr>
        <p:spPr>
          <a:xfrm>
            <a:off x="270626" y="134544"/>
            <a:ext cx="9587749" cy="602548"/>
          </a:xfrm>
          <a:prstGeom prst="rect">
            <a:avLst/>
          </a:prstGeom>
        </p:spPr>
        <p:txBody>
          <a:bodyPr/>
          <a:lstStyle>
            <a:lvl1pPr>
              <a:defRPr sz="3300"/>
            </a:lvl1pPr>
          </a:lstStyle>
          <a:p>
            <a:r>
              <a:rPr lang="en-US" dirty="0"/>
              <a:t>Master Page Title</a:t>
            </a:r>
          </a:p>
        </p:txBody>
      </p:sp>
      <p:sp>
        <p:nvSpPr>
          <p:cNvPr id="9" name="Slide Number Placeholder 8">
            <a:extLst>
              <a:ext uri="{FF2B5EF4-FFF2-40B4-BE49-F238E27FC236}">
                <a16:creationId xmlns:a16="http://schemas.microsoft.com/office/drawing/2014/main" id="{C3DD2D5C-73ED-4C16-9EE0-B380D143C951}"/>
              </a:ext>
            </a:extLst>
          </p:cNvPr>
          <p:cNvSpPr>
            <a:spLocks noGrp="1"/>
          </p:cNvSpPr>
          <p:nvPr>
            <p:ph type="sldNum" sz="quarter" idx="15"/>
          </p:nvPr>
        </p:nvSpPr>
        <p:spPr>
          <a:xfrm>
            <a:off x="11409334" y="6355631"/>
            <a:ext cx="390625" cy="365125"/>
          </a:xfrm>
        </p:spPr>
        <p:txBody>
          <a:bodyPr/>
          <a:lstStyle/>
          <a:p>
            <a:fld id="{6CBE36CA-A7C6-4838-9ACB-C8D30B8F2C6D}" type="slidenum">
              <a:rPr lang="en-US" smtClean="0"/>
              <a:pPr/>
              <a:t>‹#›</a:t>
            </a:fld>
            <a:endParaRPr lang="en-US" dirty="0"/>
          </a:p>
        </p:txBody>
      </p:sp>
      <p:sp>
        <p:nvSpPr>
          <p:cNvPr id="14" name="Rectangle 13">
            <a:extLst>
              <a:ext uri="{FF2B5EF4-FFF2-40B4-BE49-F238E27FC236}">
                <a16:creationId xmlns:a16="http://schemas.microsoft.com/office/drawing/2014/main" id="{42E2D567-E367-4D3B-90FD-DF37F8DD7E2D}"/>
              </a:ext>
            </a:extLst>
          </p:cNvPr>
          <p:cNvSpPr/>
          <p:nvPr userDrawn="1"/>
        </p:nvSpPr>
        <p:spPr>
          <a:xfrm>
            <a:off x="11448581" y="6389780"/>
            <a:ext cx="351378" cy="276999"/>
          </a:xfrm>
          <a:prstGeom prst="rect">
            <a:avLst/>
          </a:prstGeom>
          <a:effectLst>
            <a:outerShdw blurRad="63500" sx="102000" sy="102000" algn="ctr" rotWithShape="0">
              <a:prstClr val="black">
                <a:alpha val="40000"/>
              </a:prstClr>
            </a:outerShdw>
          </a:effectLst>
        </p:spPr>
        <p:txBody>
          <a:bodyPr wrap="none">
            <a:spAutoFit/>
          </a:bodyPr>
          <a:lstStyle/>
          <a:p>
            <a:fld id="{BD1BBCF7-C2B2-490C-A676-4763179728A4}" type="slidenum">
              <a:rPr lang="en-US" sz="1200" b="1" smtClean="0">
                <a:solidFill>
                  <a:schemeClr val="bg1"/>
                </a:solidFill>
                <a:latin typeface="Century Gothic" panose="020B0502020202020204" pitchFamily="34" charset="0"/>
              </a:rPr>
              <a:pPr/>
              <a:t>‹#›</a:t>
            </a:fld>
            <a:endParaRPr lang="en-US" sz="1200" dirty="0">
              <a:solidFill>
                <a:schemeClr val="bg1"/>
              </a:solidFill>
            </a:endParaRPr>
          </a:p>
        </p:txBody>
      </p:sp>
      <p:sp>
        <p:nvSpPr>
          <p:cNvPr id="3" name="TextBox 1">
            <a:extLst>
              <a:ext uri="{FF2B5EF4-FFF2-40B4-BE49-F238E27FC236}">
                <a16:creationId xmlns:a16="http://schemas.microsoft.com/office/drawing/2014/main" id="{571A139A-BEBD-BBF8-3273-54108B48576C}"/>
              </a:ext>
            </a:extLst>
          </p:cNvPr>
          <p:cNvSpPr txBox="1">
            <a:spLocks/>
          </p:cNvSpPr>
          <p:nvPr userDrawn="1"/>
        </p:nvSpPr>
        <p:spPr>
          <a:xfrm>
            <a:off x="2010985" y="6349307"/>
            <a:ext cx="305215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rgbClr val="C00000"/>
                </a:solidFill>
                <a:latin typeface="Century Gothic" panose="020B0502020202020204" pitchFamily="34" charset="0"/>
              </a:rPr>
              <a:t>INTERNAL USE ONLY – </a:t>
            </a:r>
            <a:br>
              <a:rPr lang="en-US" sz="800" dirty="0">
                <a:solidFill>
                  <a:srgbClr val="C00000"/>
                </a:solidFill>
                <a:latin typeface="Century Gothic" panose="020B0502020202020204" pitchFamily="34" charset="0"/>
              </a:rPr>
            </a:br>
            <a:r>
              <a:rPr lang="en-US" sz="800" dirty="0">
                <a:solidFill>
                  <a:srgbClr val="C00000"/>
                </a:solidFill>
                <a:latin typeface="Century Gothic" panose="020B0502020202020204" pitchFamily="34" charset="0"/>
              </a:rPr>
              <a:t>NOT APPROVED FOR PUBLIC RELEASE</a:t>
            </a:r>
          </a:p>
        </p:txBody>
      </p:sp>
    </p:spTree>
    <p:extLst>
      <p:ext uri="{BB962C8B-B14F-4D97-AF65-F5344CB8AC3E}">
        <p14:creationId xmlns:p14="http://schemas.microsoft.com/office/powerpoint/2010/main" val="3251487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Two Line Header">
    <p:spTree>
      <p:nvGrpSpPr>
        <p:cNvPr id="1" name=""/>
        <p:cNvGrpSpPr/>
        <p:nvPr/>
      </p:nvGrpSpPr>
      <p:grpSpPr>
        <a:xfrm>
          <a:off x="0" y="0"/>
          <a:ext cx="0" cy="0"/>
          <a:chOff x="0" y="0"/>
          <a:chExt cx="0" cy="0"/>
        </a:xfrm>
      </p:grpSpPr>
      <p:cxnSp>
        <p:nvCxnSpPr>
          <p:cNvPr id="7" name="Straight Connector 6"/>
          <p:cNvCxnSpPr/>
          <p:nvPr userDrawn="1"/>
        </p:nvCxnSpPr>
        <p:spPr>
          <a:xfrm>
            <a:off x="0" y="1186755"/>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p:nvPr>
        </p:nvSpPr>
        <p:spPr>
          <a:xfrm>
            <a:off x="270627" y="1634981"/>
            <a:ext cx="11580921" cy="4361873"/>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10" name="Subtitle 2"/>
          <p:cNvSpPr>
            <a:spLocks noGrp="1"/>
          </p:cNvSpPr>
          <p:nvPr>
            <p:ph type="subTitle" idx="13" hasCustomPrompt="1"/>
          </p:nvPr>
        </p:nvSpPr>
        <p:spPr>
          <a:xfrm>
            <a:off x="270627" y="1223825"/>
            <a:ext cx="11580921" cy="411156"/>
          </a:xfrm>
          <a:prstGeom prst="rect">
            <a:avLst/>
          </a:prstGeom>
        </p:spPr>
        <p:txBody>
          <a:bodyPr>
            <a:noAutofit/>
          </a:bodyPr>
          <a:lstStyle>
            <a:lvl1pPr marL="0" indent="0" algn="l">
              <a:buNone/>
              <a:defRPr sz="20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4113" y="260267"/>
            <a:ext cx="1917435" cy="762875"/>
          </a:xfrm>
          <a:prstGeom prst="rect">
            <a:avLst/>
          </a:prstGeom>
        </p:spPr>
      </p:pic>
      <p:sp>
        <p:nvSpPr>
          <p:cNvPr id="12" name="Rectangle 11"/>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2" name="Title 1">
            <a:extLst>
              <a:ext uri="{FF2B5EF4-FFF2-40B4-BE49-F238E27FC236}">
                <a16:creationId xmlns:a16="http://schemas.microsoft.com/office/drawing/2014/main" id="{8C977DC4-18C7-4A68-8918-D979F70F69D3}"/>
              </a:ext>
            </a:extLst>
          </p:cNvPr>
          <p:cNvSpPr>
            <a:spLocks noGrp="1"/>
          </p:cNvSpPr>
          <p:nvPr>
            <p:ph type="title" hasCustomPrompt="1"/>
          </p:nvPr>
        </p:nvSpPr>
        <p:spPr>
          <a:xfrm>
            <a:off x="270626" y="115293"/>
            <a:ext cx="9587749" cy="1052207"/>
          </a:xfrm>
          <a:prstGeom prst="rect">
            <a:avLst/>
          </a:prstGeom>
        </p:spPr>
        <p:txBody>
          <a:bodyPr/>
          <a:lstStyle>
            <a:lvl1pPr>
              <a:defRPr sz="3300"/>
            </a:lvl1pPr>
          </a:lstStyle>
          <a:p>
            <a:r>
              <a:rPr lang="en-US" dirty="0"/>
              <a:t>Master Page Title with two lines </a:t>
            </a:r>
            <a:br>
              <a:rPr lang="en-US" dirty="0"/>
            </a:br>
            <a:endParaRPr lang="en-US" dirty="0"/>
          </a:p>
        </p:txBody>
      </p:sp>
      <p:sp>
        <p:nvSpPr>
          <p:cNvPr id="6" name="Date Placeholder 5">
            <a:extLst>
              <a:ext uri="{FF2B5EF4-FFF2-40B4-BE49-F238E27FC236}">
                <a16:creationId xmlns:a16="http://schemas.microsoft.com/office/drawing/2014/main" id="{FD390063-3279-473E-9C81-A81F139E21B8}"/>
              </a:ext>
            </a:extLst>
          </p:cNvPr>
          <p:cNvSpPr>
            <a:spLocks noGrp="1"/>
          </p:cNvSpPr>
          <p:nvPr>
            <p:ph type="dt" sz="half" idx="14"/>
          </p:nvPr>
        </p:nvSpPr>
        <p:spPr/>
        <p:txBody>
          <a:bodyPr/>
          <a:lstStyle/>
          <a:p>
            <a:fld id="{8D17A343-A79E-463A-977A-59F23D319189}" type="datetime1">
              <a:rPr lang="en-US" smtClean="0"/>
              <a:t>12/3/24</a:t>
            </a:fld>
            <a:endParaRPr lang="en-US" dirty="0"/>
          </a:p>
        </p:txBody>
      </p:sp>
      <p:sp>
        <p:nvSpPr>
          <p:cNvPr id="9" name="Slide Number Placeholder 8">
            <a:extLst>
              <a:ext uri="{FF2B5EF4-FFF2-40B4-BE49-F238E27FC236}">
                <a16:creationId xmlns:a16="http://schemas.microsoft.com/office/drawing/2014/main" id="{C3DD2D5C-73ED-4C16-9EE0-B380D143C951}"/>
              </a:ext>
            </a:extLst>
          </p:cNvPr>
          <p:cNvSpPr>
            <a:spLocks noGrp="1"/>
          </p:cNvSpPr>
          <p:nvPr>
            <p:ph type="sldNum" sz="quarter" idx="15"/>
          </p:nvPr>
        </p:nvSpPr>
        <p:spPr/>
        <p:txBody>
          <a:bodyPr/>
          <a:lstStyle/>
          <a:p>
            <a:fld id="{6CBE36CA-A7C6-4838-9ACB-C8D30B8F2C6D}" type="slidenum">
              <a:rPr lang="en-US" smtClean="0"/>
              <a:pPr/>
              <a:t>‹#›</a:t>
            </a:fld>
            <a:endParaRPr lang="en-US" dirty="0"/>
          </a:p>
        </p:txBody>
      </p:sp>
      <p:sp>
        <p:nvSpPr>
          <p:cNvPr id="14" name="Rectangle 13">
            <a:extLst>
              <a:ext uri="{FF2B5EF4-FFF2-40B4-BE49-F238E27FC236}">
                <a16:creationId xmlns:a16="http://schemas.microsoft.com/office/drawing/2014/main" id="{4A581A03-AA7D-43B0-B8BA-924A9301CAD5}"/>
              </a:ext>
            </a:extLst>
          </p:cNvPr>
          <p:cNvSpPr/>
          <p:nvPr userDrawn="1"/>
        </p:nvSpPr>
        <p:spPr>
          <a:xfrm>
            <a:off x="11448581" y="6350000"/>
            <a:ext cx="434734" cy="369332"/>
          </a:xfrm>
          <a:prstGeom prst="rect">
            <a:avLst/>
          </a:prstGeom>
          <a:effectLst>
            <a:outerShdw blurRad="63500" sx="102000" sy="102000" algn="ctr" rotWithShape="0">
              <a:prstClr val="black">
                <a:alpha val="40000"/>
              </a:prstClr>
            </a:outerShdw>
          </a:effectLst>
        </p:spPr>
        <p:txBody>
          <a:bodyPr wrap="none">
            <a:spAutoFit/>
          </a:bodyPr>
          <a:lstStyle/>
          <a:p>
            <a:fld id="{BD1BBCF7-C2B2-490C-A676-4763179728A4}" type="slidenum">
              <a:rPr lang="en-US" b="1" smtClean="0">
                <a:solidFill>
                  <a:schemeClr val="bg1"/>
                </a:solidFill>
                <a:latin typeface="Century Gothic" panose="020B0502020202020204" pitchFamily="34" charset="0"/>
              </a:rPr>
              <a:pPr/>
              <a:t>‹#›</a:t>
            </a:fld>
            <a:endParaRPr lang="en-US" dirty="0">
              <a:solidFill>
                <a:schemeClr val="bg1"/>
              </a:solidFill>
            </a:endParaRPr>
          </a:p>
        </p:txBody>
      </p:sp>
    </p:spTree>
    <p:extLst>
      <p:ext uri="{BB962C8B-B14F-4D97-AF65-F5344CB8AC3E}">
        <p14:creationId xmlns:p14="http://schemas.microsoft.com/office/powerpoint/2010/main" val="2511587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Three Line Header">
    <p:spTree>
      <p:nvGrpSpPr>
        <p:cNvPr id="1" name=""/>
        <p:cNvGrpSpPr/>
        <p:nvPr/>
      </p:nvGrpSpPr>
      <p:grpSpPr>
        <a:xfrm>
          <a:off x="0" y="0"/>
          <a:ext cx="0" cy="0"/>
          <a:chOff x="0" y="0"/>
          <a:chExt cx="0" cy="0"/>
        </a:xfrm>
      </p:grpSpPr>
      <p:cxnSp>
        <p:nvCxnSpPr>
          <p:cNvPr id="7" name="Straight Connector 6"/>
          <p:cNvCxnSpPr/>
          <p:nvPr userDrawn="1"/>
        </p:nvCxnSpPr>
        <p:spPr>
          <a:xfrm>
            <a:off x="0" y="1352872"/>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p:nvPr>
        </p:nvSpPr>
        <p:spPr>
          <a:xfrm>
            <a:off x="270627" y="1755257"/>
            <a:ext cx="11580921" cy="4241596"/>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10" name="Subtitle 2"/>
          <p:cNvSpPr>
            <a:spLocks noGrp="1"/>
          </p:cNvSpPr>
          <p:nvPr>
            <p:ph type="subTitle" idx="13" hasCustomPrompt="1"/>
          </p:nvPr>
        </p:nvSpPr>
        <p:spPr>
          <a:xfrm>
            <a:off x="270626" y="1381747"/>
            <a:ext cx="11580921" cy="373510"/>
          </a:xfrm>
          <a:prstGeom prst="rect">
            <a:avLst/>
          </a:prstGeom>
        </p:spPr>
        <p:txBody>
          <a:bodyPr>
            <a:noAutofit/>
          </a:bodyPr>
          <a:lstStyle>
            <a:lvl1pPr marL="0" indent="0" algn="l">
              <a:buNone/>
              <a:defRPr sz="20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4113" y="260267"/>
            <a:ext cx="1917435" cy="762875"/>
          </a:xfrm>
          <a:prstGeom prst="rect">
            <a:avLst/>
          </a:prstGeom>
        </p:spPr>
      </p:pic>
      <p:sp>
        <p:nvSpPr>
          <p:cNvPr id="12" name="Rectangle 11"/>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userDrawn="1"/>
        </p:nvPicPr>
        <p:blipFill rotWithShape="1">
          <a:blip r:embed="rId3"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2" name="Title 1">
            <a:extLst>
              <a:ext uri="{FF2B5EF4-FFF2-40B4-BE49-F238E27FC236}">
                <a16:creationId xmlns:a16="http://schemas.microsoft.com/office/drawing/2014/main" id="{8C977DC4-18C7-4A68-8918-D979F70F69D3}"/>
              </a:ext>
            </a:extLst>
          </p:cNvPr>
          <p:cNvSpPr>
            <a:spLocks noGrp="1"/>
          </p:cNvSpPr>
          <p:nvPr>
            <p:ph type="title" hasCustomPrompt="1"/>
          </p:nvPr>
        </p:nvSpPr>
        <p:spPr>
          <a:xfrm>
            <a:off x="270626" y="82243"/>
            <a:ext cx="9587749" cy="1244014"/>
          </a:xfrm>
          <a:prstGeom prst="rect">
            <a:avLst/>
          </a:prstGeom>
        </p:spPr>
        <p:txBody>
          <a:bodyPr/>
          <a:lstStyle>
            <a:lvl1pPr>
              <a:defRPr sz="3300"/>
            </a:lvl1pPr>
          </a:lstStyle>
          <a:p>
            <a:r>
              <a:rPr lang="en-US" dirty="0"/>
              <a:t>Master Page Title with three lines</a:t>
            </a:r>
            <a:br>
              <a:rPr lang="en-US" dirty="0"/>
            </a:br>
            <a:br>
              <a:rPr lang="en-US" dirty="0"/>
            </a:br>
            <a:endParaRPr lang="en-US" dirty="0"/>
          </a:p>
        </p:txBody>
      </p:sp>
      <p:sp>
        <p:nvSpPr>
          <p:cNvPr id="6" name="Date Placeholder 5">
            <a:extLst>
              <a:ext uri="{FF2B5EF4-FFF2-40B4-BE49-F238E27FC236}">
                <a16:creationId xmlns:a16="http://schemas.microsoft.com/office/drawing/2014/main" id="{FD390063-3279-473E-9C81-A81F139E21B8}"/>
              </a:ext>
            </a:extLst>
          </p:cNvPr>
          <p:cNvSpPr>
            <a:spLocks noGrp="1"/>
          </p:cNvSpPr>
          <p:nvPr>
            <p:ph type="dt" sz="half" idx="14"/>
          </p:nvPr>
        </p:nvSpPr>
        <p:spPr/>
        <p:txBody>
          <a:bodyPr/>
          <a:lstStyle/>
          <a:p>
            <a:fld id="{8D17A343-A79E-463A-977A-59F23D319189}" type="datetime1">
              <a:rPr lang="en-US" smtClean="0"/>
              <a:t>12/3/24</a:t>
            </a:fld>
            <a:endParaRPr lang="en-US" dirty="0"/>
          </a:p>
        </p:txBody>
      </p:sp>
      <p:sp>
        <p:nvSpPr>
          <p:cNvPr id="9" name="Slide Number Placeholder 8">
            <a:extLst>
              <a:ext uri="{FF2B5EF4-FFF2-40B4-BE49-F238E27FC236}">
                <a16:creationId xmlns:a16="http://schemas.microsoft.com/office/drawing/2014/main" id="{C3DD2D5C-73ED-4C16-9EE0-B380D143C951}"/>
              </a:ext>
            </a:extLst>
          </p:cNvPr>
          <p:cNvSpPr>
            <a:spLocks noGrp="1"/>
          </p:cNvSpPr>
          <p:nvPr>
            <p:ph type="sldNum" sz="quarter" idx="15"/>
          </p:nvPr>
        </p:nvSpPr>
        <p:spPr/>
        <p:txBody>
          <a:bodyPr/>
          <a:lstStyle/>
          <a:p>
            <a:fld id="{6CBE36CA-A7C6-4838-9ACB-C8D30B8F2C6D}" type="slidenum">
              <a:rPr lang="en-US" smtClean="0"/>
              <a:pPr/>
              <a:t>‹#›</a:t>
            </a:fld>
            <a:endParaRPr lang="en-US" dirty="0"/>
          </a:p>
        </p:txBody>
      </p:sp>
    </p:spTree>
    <p:extLst>
      <p:ext uri="{BB962C8B-B14F-4D97-AF65-F5344CB8AC3E}">
        <p14:creationId xmlns:p14="http://schemas.microsoft.com/office/powerpoint/2010/main" val="987248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userDrawn="1"/>
        </p:nvCxnSpPr>
        <p:spPr>
          <a:xfrm>
            <a:off x="0" y="753618"/>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idx="1"/>
          </p:nvPr>
        </p:nvSpPr>
        <p:spPr>
          <a:xfrm>
            <a:off x="270626" y="1168878"/>
            <a:ext cx="5724731" cy="4782693"/>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11" name="Subtitle 2"/>
          <p:cNvSpPr>
            <a:spLocks noGrp="1"/>
          </p:cNvSpPr>
          <p:nvPr>
            <p:ph type="subTitle" idx="13" hasCustomPrompt="1"/>
          </p:nvPr>
        </p:nvSpPr>
        <p:spPr>
          <a:xfrm>
            <a:off x="270628" y="778081"/>
            <a:ext cx="11580921" cy="373510"/>
          </a:xfrm>
          <a:prstGeom prst="rect">
            <a:avLst/>
          </a:prstGeom>
        </p:spPr>
        <p:txBody>
          <a:bodyPr>
            <a:noAutofit/>
          </a:bodyPr>
          <a:lstStyle>
            <a:lvl1pPr marL="0" indent="0" algn="l">
              <a:buNone/>
              <a:defRPr sz="20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4113" y="260267"/>
            <a:ext cx="1917435" cy="762875"/>
          </a:xfrm>
          <a:prstGeom prst="rect">
            <a:avLst/>
          </a:prstGeom>
        </p:spPr>
      </p:pic>
      <p:sp>
        <p:nvSpPr>
          <p:cNvPr id="13" name="Rectangle 12"/>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17" name="Content Placeholder 2"/>
          <p:cNvSpPr>
            <a:spLocks noGrp="1"/>
          </p:cNvSpPr>
          <p:nvPr>
            <p:ph idx="14"/>
          </p:nvPr>
        </p:nvSpPr>
        <p:spPr>
          <a:xfrm>
            <a:off x="6126816" y="1168878"/>
            <a:ext cx="5724731" cy="4782693"/>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cxnSp>
        <p:nvCxnSpPr>
          <p:cNvPr id="20" name="Straight Connector 19"/>
          <p:cNvCxnSpPr/>
          <p:nvPr userDrawn="1"/>
        </p:nvCxnSpPr>
        <p:spPr>
          <a:xfrm>
            <a:off x="6065520" y="1168877"/>
            <a:ext cx="0" cy="4782693"/>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1" name="Title 1">
            <a:extLst>
              <a:ext uri="{FF2B5EF4-FFF2-40B4-BE49-F238E27FC236}">
                <a16:creationId xmlns:a16="http://schemas.microsoft.com/office/drawing/2014/main" id="{1BED5FE6-695A-4985-860B-33490E288298}"/>
              </a:ext>
            </a:extLst>
          </p:cNvPr>
          <p:cNvSpPr>
            <a:spLocks noGrp="1"/>
          </p:cNvSpPr>
          <p:nvPr>
            <p:ph type="title" hasCustomPrompt="1"/>
          </p:nvPr>
        </p:nvSpPr>
        <p:spPr>
          <a:xfrm>
            <a:off x="270626" y="134544"/>
            <a:ext cx="9587749" cy="602548"/>
          </a:xfrm>
          <a:prstGeom prst="rect">
            <a:avLst/>
          </a:prstGeom>
        </p:spPr>
        <p:txBody>
          <a:bodyPr/>
          <a:lstStyle>
            <a:lvl1pPr>
              <a:defRPr sz="3300"/>
            </a:lvl1pPr>
          </a:lstStyle>
          <a:p>
            <a:r>
              <a:rPr lang="en-US" dirty="0"/>
              <a:t>Master Page Title</a:t>
            </a:r>
          </a:p>
        </p:txBody>
      </p:sp>
      <p:sp>
        <p:nvSpPr>
          <p:cNvPr id="3" name="Date Placeholder 2">
            <a:extLst>
              <a:ext uri="{FF2B5EF4-FFF2-40B4-BE49-F238E27FC236}">
                <a16:creationId xmlns:a16="http://schemas.microsoft.com/office/drawing/2014/main" id="{064767C7-7916-46E6-B1B4-EA02119E3A60}"/>
              </a:ext>
            </a:extLst>
          </p:cNvPr>
          <p:cNvSpPr>
            <a:spLocks noGrp="1"/>
          </p:cNvSpPr>
          <p:nvPr>
            <p:ph type="dt" sz="half" idx="15"/>
          </p:nvPr>
        </p:nvSpPr>
        <p:spPr/>
        <p:txBody>
          <a:bodyPr/>
          <a:lstStyle/>
          <a:p>
            <a:fld id="{2B39DF72-61CB-47ED-BC56-C20154AE9E19}" type="datetime1">
              <a:rPr lang="en-US" smtClean="0"/>
              <a:t>12/3/24</a:t>
            </a:fld>
            <a:endParaRPr lang="en-US" dirty="0"/>
          </a:p>
        </p:txBody>
      </p:sp>
      <p:sp>
        <p:nvSpPr>
          <p:cNvPr id="4" name="Slide Number Placeholder 3">
            <a:extLst>
              <a:ext uri="{FF2B5EF4-FFF2-40B4-BE49-F238E27FC236}">
                <a16:creationId xmlns:a16="http://schemas.microsoft.com/office/drawing/2014/main" id="{09E80636-5903-4645-B4CC-380E0F0753E5}"/>
              </a:ext>
            </a:extLst>
          </p:cNvPr>
          <p:cNvSpPr>
            <a:spLocks noGrp="1"/>
          </p:cNvSpPr>
          <p:nvPr>
            <p:ph type="sldNum" sz="quarter" idx="16"/>
          </p:nvPr>
        </p:nvSpPr>
        <p:spPr/>
        <p:txBody>
          <a:bodyPr/>
          <a:lstStyle/>
          <a:p>
            <a:fld id="{6CBE36CA-A7C6-4838-9ACB-C8D30B8F2C6D}" type="slidenum">
              <a:rPr lang="en-US" smtClean="0"/>
              <a:pPr/>
              <a:t>‹#›</a:t>
            </a:fld>
            <a:endParaRPr lang="en-US" dirty="0"/>
          </a:p>
        </p:txBody>
      </p:sp>
    </p:spTree>
    <p:extLst>
      <p:ext uri="{BB962C8B-B14F-4D97-AF65-F5344CB8AC3E}">
        <p14:creationId xmlns:p14="http://schemas.microsoft.com/office/powerpoint/2010/main" val="3582899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cxnSp>
        <p:nvCxnSpPr>
          <p:cNvPr id="8" name="Straight Connector 7"/>
          <p:cNvCxnSpPr/>
          <p:nvPr userDrawn="1"/>
        </p:nvCxnSpPr>
        <p:spPr>
          <a:xfrm>
            <a:off x="0" y="753618"/>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270628" y="778081"/>
            <a:ext cx="11580921" cy="373510"/>
          </a:xfrm>
          <a:prstGeom prst="rect">
            <a:avLst/>
          </a:prstGeom>
        </p:spPr>
        <p:txBody>
          <a:bodyPr>
            <a:noAutofit/>
          </a:bodyPr>
          <a:lstStyle>
            <a:lvl1pPr marL="0" indent="0" algn="l">
              <a:buNone/>
              <a:defRPr sz="20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4113" y="260267"/>
            <a:ext cx="1917435" cy="762875"/>
          </a:xfrm>
          <a:prstGeom prst="rect">
            <a:avLst/>
          </a:prstGeom>
        </p:spPr>
      </p:pic>
      <p:sp>
        <p:nvSpPr>
          <p:cNvPr id="13" name="Rectangle 12"/>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17" name="Content Placeholder 2"/>
          <p:cNvSpPr>
            <a:spLocks noGrp="1"/>
          </p:cNvSpPr>
          <p:nvPr>
            <p:ph idx="14"/>
          </p:nvPr>
        </p:nvSpPr>
        <p:spPr>
          <a:xfrm>
            <a:off x="4193467" y="1168878"/>
            <a:ext cx="3735237" cy="4773026"/>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19" name="Content Placeholder 2"/>
          <p:cNvSpPr>
            <a:spLocks noGrp="1"/>
          </p:cNvSpPr>
          <p:nvPr>
            <p:ph idx="16"/>
          </p:nvPr>
        </p:nvSpPr>
        <p:spPr>
          <a:xfrm>
            <a:off x="270626" y="1168878"/>
            <a:ext cx="3735237" cy="4773026"/>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20" name="Content Placeholder 2"/>
          <p:cNvSpPr>
            <a:spLocks noGrp="1"/>
          </p:cNvSpPr>
          <p:nvPr>
            <p:ph idx="17"/>
          </p:nvPr>
        </p:nvSpPr>
        <p:spPr>
          <a:xfrm>
            <a:off x="8116308" y="1167740"/>
            <a:ext cx="3735237" cy="4773026"/>
          </a:xfrm>
          <a:prstGeom prst="rect">
            <a:avLst/>
          </a:prstGeom>
        </p:spPr>
        <p:txBody>
          <a:bodyPr/>
          <a:lstStyle>
            <a:lvl1pPr marL="457200" indent="-457200">
              <a:buFont typeface="Arial" panose="020B0604020202020204" pitchFamily="34" charset="0"/>
              <a:buChar char="•"/>
              <a:defRPr lang="en-US" dirty="0" smtClean="0">
                <a:latin typeface="Century Gothic" panose="020B0502020202020204" pitchFamily="34" charset="0"/>
              </a:defRPr>
            </a:lvl1pPr>
            <a:lvl2pPr>
              <a:defRPr lang="en-US" dirty="0" smtClean="0">
                <a:latin typeface="Century Gothic" panose="020B0502020202020204" pitchFamily="34" charset="0"/>
              </a:defRPr>
            </a:lvl2pPr>
            <a:lvl3pPr>
              <a:defRPr lang="en-US" dirty="0" smtClean="0">
                <a:latin typeface="Century Gothic" panose="020B0502020202020204" pitchFamily="34" charset="0"/>
              </a:defRPr>
            </a:lvl3pPr>
            <a:lvl4pPr>
              <a:defRPr lang="en-US" dirty="0" smtClean="0">
                <a:latin typeface="Century Gothic" panose="020B0502020202020204" pitchFamily="34" charset="0"/>
              </a:defRPr>
            </a:lvl4pPr>
            <a:lvl5pPr>
              <a:defRPr lang="en-US" dirty="0">
                <a:latin typeface="Century Gothic" panose="020B0502020202020204" pitchFamily="34" charset="0"/>
              </a:defRPr>
            </a:lvl5pPr>
          </a:lstStyle>
          <a:p>
            <a:pPr lvl="0"/>
            <a:r>
              <a:rPr lang="en-US"/>
              <a:t>Click to edit Master text styles</a:t>
            </a:r>
          </a:p>
        </p:txBody>
      </p:sp>
      <p:cxnSp>
        <p:nvCxnSpPr>
          <p:cNvPr id="22" name="Straight Connector 21"/>
          <p:cNvCxnSpPr/>
          <p:nvPr userDrawn="1"/>
        </p:nvCxnSpPr>
        <p:spPr>
          <a:xfrm>
            <a:off x="4099560" y="1168877"/>
            <a:ext cx="0" cy="4782693"/>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userDrawn="1"/>
        </p:nvCxnSpPr>
        <p:spPr>
          <a:xfrm>
            <a:off x="8023860" y="1168877"/>
            <a:ext cx="0" cy="4782693"/>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4" name="Title 1">
            <a:extLst>
              <a:ext uri="{FF2B5EF4-FFF2-40B4-BE49-F238E27FC236}">
                <a16:creationId xmlns:a16="http://schemas.microsoft.com/office/drawing/2014/main" id="{1DD3E295-16E2-4037-AA10-3CF534FE9A5D}"/>
              </a:ext>
            </a:extLst>
          </p:cNvPr>
          <p:cNvSpPr>
            <a:spLocks noGrp="1"/>
          </p:cNvSpPr>
          <p:nvPr>
            <p:ph type="title" hasCustomPrompt="1"/>
          </p:nvPr>
        </p:nvSpPr>
        <p:spPr>
          <a:xfrm>
            <a:off x="270626" y="134544"/>
            <a:ext cx="9587749" cy="602548"/>
          </a:xfrm>
          <a:prstGeom prst="rect">
            <a:avLst/>
          </a:prstGeom>
        </p:spPr>
        <p:txBody>
          <a:bodyPr/>
          <a:lstStyle>
            <a:lvl1pPr>
              <a:defRPr sz="3300"/>
            </a:lvl1pPr>
          </a:lstStyle>
          <a:p>
            <a:r>
              <a:rPr lang="en-US" dirty="0"/>
              <a:t>Master Page Title</a:t>
            </a:r>
          </a:p>
        </p:txBody>
      </p:sp>
      <p:sp>
        <p:nvSpPr>
          <p:cNvPr id="2" name="Date Placeholder 1">
            <a:extLst>
              <a:ext uri="{FF2B5EF4-FFF2-40B4-BE49-F238E27FC236}">
                <a16:creationId xmlns:a16="http://schemas.microsoft.com/office/drawing/2014/main" id="{0DB6584B-D296-4912-85BA-9EE0C53775AC}"/>
              </a:ext>
            </a:extLst>
          </p:cNvPr>
          <p:cNvSpPr>
            <a:spLocks noGrp="1"/>
          </p:cNvSpPr>
          <p:nvPr>
            <p:ph type="dt" sz="half" idx="18"/>
          </p:nvPr>
        </p:nvSpPr>
        <p:spPr/>
        <p:txBody>
          <a:bodyPr/>
          <a:lstStyle/>
          <a:p>
            <a:fld id="{4A481E97-D05E-4E98-9740-95FD5FB93D9C}" type="datetime1">
              <a:rPr lang="en-US" smtClean="0"/>
              <a:t>12/3/24</a:t>
            </a:fld>
            <a:endParaRPr lang="en-US" dirty="0"/>
          </a:p>
        </p:txBody>
      </p:sp>
      <p:sp>
        <p:nvSpPr>
          <p:cNvPr id="3" name="Slide Number Placeholder 2">
            <a:extLst>
              <a:ext uri="{FF2B5EF4-FFF2-40B4-BE49-F238E27FC236}">
                <a16:creationId xmlns:a16="http://schemas.microsoft.com/office/drawing/2014/main" id="{61EA7FEF-A0D6-4700-B189-1BE34F49F15E}"/>
              </a:ext>
            </a:extLst>
          </p:cNvPr>
          <p:cNvSpPr>
            <a:spLocks noGrp="1"/>
          </p:cNvSpPr>
          <p:nvPr>
            <p:ph type="sldNum" sz="quarter" idx="19"/>
          </p:nvPr>
        </p:nvSpPr>
        <p:spPr/>
        <p:txBody>
          <a:bodyPr/>
          <a:lstStyle/>
          <a:p>
            <a:fld id="{6CBE36CA-A7C6-4838-9ACB-C8D30B8F2C6D}" type="slidenum">
              <a:rPr lang="en-US" smtClean="0"/>
              <a:pPr/>
              <a:t>‹#›</a:t>
            </a:fld>
            <a:endParaRPr lang="en-US" dirty="0"/>
          </a:p>
        </p:txBody>
      </p:sp>
    </p:spTree>
    <p:extLst>
      <p:ext uri="{BB962C8B-B14F-4D97-AF65-F5344CB8AC3E}">
        <p14:creationId xmlns:p14="http://schemas.microsoft.com/office/powerpoint/2010/main" val="3631940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cxnSp>
        <p:nvCxnSpPr>
          <p:cNvPr id="8" name="Straight Connector 7"/>
          <p:cNvCxnSpPr/>
          <p:nvPr userDrawn="1"/>
        </p:nvCxnSpPr>
        <p:spPr>
          <a:xfrm>
            <a:off x="0" y="753618"/>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11" name="Subtitle 2"/>
          <p:cNvSpPr>
            <a:spLocks noGrp="1"/>
          </p:cNvSpPr>
          <p:nvPr>
            <p:ph type="subTitle" idx="13" hasCustomPrompt="1"/>
          </p:nvPr>
        </p:nvSpPr>
        <p:spPr>
          <a:xfrm>
            <a:off x="270628" y="778081"/>
            <a:ext cx="11580921" cy="373510"/>
          </a:xfrm>
          <a:prstGeom prst="rect">
            <a:avLst/>
          </a:prstGeom>
        </p:spPr>
        <p:txBody>
          <a:bodyPr>
            <a:noAutofit/>
          </a:bodyPr>
          <a:lstStyle>
            <a:lvl1pPr marL="0" indent="0" algn="l">
              <a:buNone/>
              <a:defRPr sz="20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4113" y="260267"/>
            <a:ext cx="1917435" cy="762875"/>
          </a:xfrm>
          <a:prstGeom prst="rect">
            <a:avLst/>
          </a:prstGeom>
        </p:spPr>
      </p:pic>
      <p:sp>
        <p:nvSpPr>
          <p:cNvPr id="13" name="Rectangle 12"/>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18" name="Content Placeholder 2"/>
          <p:cNvSpPr>
            <a:spLocks noGrp="1"/>
          </p:cNvSpPr>
          <p:nvPr>
            <p:ph idx="1"/>
          </p:nvPr>
        </p:nvSpPr>
        <p:spPr>
          <a:xfrm>
            <a:off x="270627" y="1168878"/>
            <a:ext cx="2762133" cy="4782693"/>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24" name="Content Placeholder 2"/>
          <p:cNvSpPr>
            <a:spLocks noGrp="1"/>
          </p:cNvSpPr>
          <p:nvPr>
            <p:ph idx="14"/>
          </p:nvPr>
        </p:nvSpPr>
        <p:spPr>
          <a:xfrm>
            <a:off x="9089414" y="1168878"/>
            <a:ext cx="2762133" cy="4782693"/>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25" name="Content Placeholder 2"/>
          <p:cNvSpPr>
            <a:spLocks noGrp="1"/>
          </p:cNvSpPr>
          <p:nvPr>
            <p:ph idx="15"/>
          </p:nvPr>
        </p:nvSpPr>
        <p:spPr>
          <a:xfrm>
            <a:off x="3205591" y="1168877"/>
            <a:ext cx="2762133" cy="4782693"/>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sp>
        <p:nvSpPr>
          <p:cNvPr id="26" name="Content Placeholder 2"/>
          <p:cNvSpPr>
            <a:spLocks noGrp="1"/>
          </p:cNvSpPr>
          <p:nvPr>
            <p:ph idx="16"/>
          </p:nvPr>
        </p:nvSpPr>
        <p:spPr>
          <a:xfrm>
            <a:off x="6154450" y="1168877"/>
            <a:ext cx="2762133" cy="4782693"/>
          </a:xfrm>
          <a:prstGeom prst="rect">
            <a:avLst/>
          </a:prstGeom>
        </p:spPr>
        <p:txBody>
          <a:bodyPr/>
          <a:lstStyle>
            <a:lvl1pPr marL="342900" indent="-342900">
              <a:buFont typeface="Arial" panose="020B0604020202020204" pitchFamily="34" charset="0"/>
              <a:buChar char="•"/>
              <a:defRPr sz="2400" b="0">
                <a:latin typeface="Century Gothic" panose="020B0502020202020204" pitchFamily="34" charset="0"/>
                <a:cs typeface="Arial" panose="020B0604020202020204" pitchFamily="34" charset="0"/>
              </a:defRPr>
            </a:lvl1pPr>
            <a:lvl2pPr>
              <a:defRPr sz="2000">
                <a:latin typeface="Century Gothic" panose="020B0502020202020204" pitchFamily="34" charset="0"/>
                <a:cs typeface="Arial" panose="020B0604020202020204" pitchFamily="34" charset="0"/>
              </a:defRPr>
            </a:lvl2pPr>
            <a:lvl3pPr>
              <a:defRPr sz="1800">
                <a:latin typeface="Century Gothic" panose="020B0502020202020204" pitchFamily="34" charset="0"/>
                <a:cs typeface="Arial" panose="020B0604020202020204" pitchFamily="34" charset="0"/>
              </a:defRPr>
            </a:lvl3pPr>
            <a:lvl4pPr>
              <a:defRPr sz="1600">
                <a:latin typeface="Century Gothic" panose="020B0502020202020204" pitchFamily="34" charset="0"/>
                <a:cs typeface="Arial" panose="020B0604020202020204" pitchFamily="34" charset="0"/>
              </a:defRPr>
            </a:lvl4pPr>
            <a:lvl5pPr>
              <a:defRPr sz="1600">
                <a:latin typeface="Century Gothic" panose="020B0502020202020204" pitchFamily="34" charset="0"/>
                <a:cs typeface="Arial" panose="020B0604020202020204" pitchFamily="34" charset="0"/>
              </a:defRPr>
            </a:lvl5pPr>
          </a:lstStyle>
          <a:p>
            <a:pPr lvl="0"/>
            <a:r>
              <a:rPr lang="en-US"/>
              <a:t>Click to edit Master text styles</a:t>
            </a:r>
          </a:p>
        </p:txBody>
      </p:sp>
      <p:cxnSp>
        <p:nvCxnSpPr>
          <p:cNvPr id="3" name="Straight Connector 2"/>
          <p:cNvCxnSpPr/>
          <p:nvPr userDrawn="1"/>
        </p:nvCxnSpPr>
        <p:spPr>
          <a:xfrm>
            <a:off x="3116580" y="1168877"/>
            <a:ext cx="0" cy="4782693"/>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p:cNvCxnSpPr/>
          <p:nvPr userDrawn="1"/>
        </p:nvCxnSpPr>
        <p:spPr>
          <a:xfrm>
            <a:off x="6063091" y="1168877"/>
            <a:ext cx="0" cy="4782693"/>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28" name="Straight Connector 27"/>
          <p:cNvCxnSpPr/>
          <p:nvPr userDrawn="1"/>
        </p:nvCxnSpPr>
        <p:spPr>
          <a:xfrm>
            <a:off x="9006840" y="1168877"/>
            <a:ext cx="0" cy="4782693"/>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20" name="Title 1">
            <a:extLst>
              <a:ext uri="{FF2B5EF4-FFF2-40B4-BE49-F238E27FC236}">
                <a16:creationId xmlns:a16="http://schemas.microsoft.com/office/drawing/2014/main" id="{21D82C1E-4C77-414B-B92E-999D395E3FB7}"/>
              </a:ext>
            </a:extLst>
          </p:cNvPr>
          <p:cNvSpPr>
            <a:spLocks noGrp="1"/>
          </p:cNvSpPr>
          <p:nvPr>
            <p:ph type="title" hasCustomPrompt="1"/>
          </p:nvPr>
        </p:nvSpPr>
        <p:spPr>
          <a:xfrm>
            <a:off x="270626" y="134544"/>
            <a:ext cx="9587749" cy="602548"/>
          </a:xfrm>
          <a:prstGeom prst="rect">
            <a:avLst/>
          </a:prstGeom>
        </p:spPr>
        <p:txBody>
          <a:bodyPr/>
          <a:lstStyle>
            <a:lvl1pPr>
              <a:defRPr sz="3300"/>
            </a:lvl1pPr>
          </a:lstStyle>
          <a:p>
            <a:r>
              <a:rPr lang="en-US" dirty="0"/>
              <a:t>Master Page Title</a:t>
            </a:r>
          </a:p>
        </p:txBody>
      </p:sp>
      <p:sp>
        <p:nvSpPr>
          <p:cNvPr id="2" name="Date Placeholder 1">
            <a:extLst>
              <a:ext uri="{FF2B5EF4-FFF2-40B4-BE49-F238E27FC236}">
                <a16:creationId xmlns:a16="http://schemas.microsoft.com/office/drawing/2014/main" id="{3600A900-0372-4144-BACE-0E84B67F7E42}"/>
              </a:ext>
            </a:extLst>
          </p:cNvPr>
          <p:cNvSpPr>
            <a:spLocks noGrp="1"/>
          </p:cNvSpPr>
          <p:nvPr>
            <p:ph type="dt" sz="half" idx="17"/>
          </p:nvPr>
        </p:nvSpPr>
        <p:spPr/>
        <p:txBody>
          <a:bodyPr/>
          <a:lstStyle/>
          <a:p>
            <a:fld id="{7609CC54-EB1F-47EE-A2C8-C47C96DED9CB}" type="datetime1">
              <a:rPr lang="en-US" smtClean="0"/>
              <a:t>12/3/24</a:t>
            </a:fld>
            <a:endParaRPr lang="en-US" dirty="0"/>
          </a:p>
        </p:txBody>
      </p:sp>
      <p:sp>
        <p:nvSpPr>
          <p:cNvPr id="4" name="Slide Number Placeholder 3">
            <a:extLst>
              <a:ext uri="{FF2B5EF4-FFF2-40B4-BE49-F238E27FC236}">
                <a16:creationId xmlns:a16="http://schemas.microsoft.com/office/drawing/2014/main" id="{51CD198C-B28F-41D9-9430-F472C9C20F2F}"/>
              </a:ext>
            </a:extLst>
          </p:cNvPr>
          <p:cNvSpPr>
            <a:spLocks noGrp="1"/>
          </p:cNvSpPr>
          <p:nvPr>
            <p:ph type="sldNum" sz="quarter" idx="18"/>
          </p:nvPr>
        </p:nvSpPr>
        <p:spPr/>
        <p:txBody>
          <a:bodyPr/>
          <a:lstStyle/>
          <a:p>
            <a:fld id="{6CBE36CA-A7C6-4838-9ACB-C8D30B8F2C6D}" type="slidenum">
              <a:rPr lang="en-US" smtClean="0"/>
              <a:pPr/>
              <a:t>‹#›</a:t>
            </a:fld>
            <a:endParaRPr lang="en-US" dirty="0"/>
          </a:p>
        </p:txBody>
      </p:sp>
    </p:spTree>
    <p:extLst>
      <p:ext uri="{BB962C8B-B14F-4D97-AF65-F5344CB8AC3E}">
        <p14:creationId xmlns:p14="http://schemas.microsoft.com/office/powerpoint/2010/main" val="1870407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5" name="Straight Connector 4"/>
          <p:cNvCxnSpPr/>
          <p:nvPr userDrawn="1"/>
        </p:nvCxnSpPr>
        <p:spPr>
          <a:xfrm>
            <a:off x="0" y="753618"/>
            <a:ext cx="9858375" cy="0"/>
          </a:xfrm>
          <a:prstGeom prst="line">
            <a:avLst/>
          </a:prstGeom>
          <a:ln w="22225">
            <a:solidFill>
              <a:srgbClr val="98C93D"/>
            </a:solidFill>
          </a:ln>
        </p:spPr>
        <p:style>
          <a:lnRef idx="1">
            <a:schemeClr val="accent1"/>
          </a:lnRef>
          <a:fillRef idx="0">
            <a:schemeClr val="accent1"/>
          </a:fillRef>
          <a:effectRef idx="0">
            <a:schemeClr val="accent1"/>
          </a:effectRef>
          <a:fontRef idx="minor">
            <a:schemeClr val="tx1"/>
          </a:fontRef>
        </p:style>
      </p:cxnSp>
      <p:sp>
        <p:nvSpPr>
          <p:cNvPr id="8" name="Subtitle 2"/>
          <p:cNvSpPr>
            <a:spLocks noGrp="1"/>
          </p:cNvSpPr>
          <p:nvPr>
            <p:ph type="subTitle" idx="13" hasCustomPrompt="1"/>
          </p:nvPr>
        </p:nvSpPr>
        <p:spPr>
          <a:xfrm>
            <a:off x="270628" y="778081"/>
            <a:ext cx="11580921" cy="373510"/>
          </a:xfrm>
          <a:prstGeom prst="rect">
            <a:avLst/>
          </a:prstGeom>
        </p:spPr>
        <p:txBody>
          <a:bodyPr>
            <a:noAutofit/>
          </a:bodyPr>
          <a:lstStyle>
            <a:lvl1pPr marL="0" indent="0" algn="l">
              <a:buNone/>
              <a:defRPr sz="2000" b="1">
                <a:solidFill>
                  <a:srgbClr val="F7932B"/>
                </a:solidFill>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Master Page Subtitle</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34113" y="260267"/>
            <a:ext cx="1917435" cy="762875"/>
          </a:xfrm>
          <a:prstGeom prst="rect">
            <a:avLst/>
          </a:prstGeom>
        </p:spPr>
      </p:pic>
      <p:sp>
        <p:nvSpPr>
          <p:cNvPr id="10" name="Rectangle 9"/>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15" name="Title 1">
            <a:extLst>
              <a:ext uri="{FF2B5EF4-FFF2-40B4-BE49-F238E27FC236}">
                <a16:creationId xmlns:a16="http://schemas.microsoft.com/office/drawing/2014/main" id="{87DD57E2-0574-433F-BC43-601C1EAE085D}"/>
              </a:ext>
            </a:extLst>
          </p:cNvPr>
          <p:cNvSpPr>
            <a:spLocks noGrp="1"/>
          </p:cNvSpPr>
          <p:nvPr>
            <p:ph type="title" hasCustomPrompt="1"/>
          </p:nvPr>
        </p:nvSpPr>
        <p:spPr>
          <a:xfrm>
            <a:off x="270626" y="134544"/>
            <a:ext cx="9587749" cy="602548"/>
          </a:xfrm>
          <a:prstGeom prst="rect">
            <a:avLst/>
          </a:prstGeom>
        </p:spPr>
        <p:txBody>
          <a:bodyPr/>
          <a:lstStyle>
            <a:lvl1pPr>
              <a:defRPr sz="3300"/>
            </a:lvl1pPr>
          </a:lstStyle>
          <a:p>
            <a:r>
              <a:rPr lang="en-US" dirty="0"/>
              <a:t>Master Page Title</a:t>
            </a:r>
          </a:p>
        </p:txBody>
      </p:sp>
      <p:sp>
        <p:nvSpPr>
          <p:cNvPr id="2" name="Date Placeholder 1">
            <a:extLst>
              <a:ext uri="{FF2B5EF4-FFF2-40B4-BE49-F238E27FC236}">
                <a16:creationId xmlns:a16="http://schemas.microsoft.com/office/drawing/2014/main" id="{B77830CF-9F3D-44B1-8AFC-000E352163D2}"/>
              </a:ext>
            </a:extLst>
          </p:cNvPr>
          <p:cNvSpPr>
            <a:spLocks noGrp="1"/>
          </p:cNvSpPr>
          <p:nvPr>
            <p:ph type="dt" sz="half" idx="14"/>
          </p:nvPr>
        </p:nvSpPr>
        <p:spPr/>
        <p:txBody>
          <a:bodyPr/>
          <a:lstStyle/>
          <a:p>
            <a:fld id="{D9F4B730-B1B5-4027-AAB2-01210603ABD8}" type="datetime1">
              <a:rPr lang="en-US" smtClean="0"/>
              <a:t>12/3/24</a:t>
            </a:fld>
            <a:endParaRPr lang="en-US" dirty="0"/>
          </a:p>
        </p:txBody>
      </p:sp>
      <p:sp>
        <p:nvSpPr>
          <p:cNvPr id="3" name="Slide Number Placeholder 2">
            <a:extLst>
              <a:ext uri="{FF2B5EF4-FFF2-40B4-BE49-F238E27FC236}">
                <a16:creationId xmlns:a16="http://schemas.microsoft.com/office/drawing/2014/main" id="{2A92C0DA-F991-4453-B8B7-C8241C3895E2}"/>
              </a:ext>
            </a:extLst>
          </p:cNvPr>
          <p:cNvSpPr>
            <a:spLocks noGrp="1"/>
          </p:cNvSpPr>
          <p:nvPr>
            <p:ph type="sldNum" sz="quarter" idx="15"/>
          </p:nvPr>
        </p:nvSpPr>
        <p:spPr/>
        <p:txBody>
          <a:bodyPr/>
          <a:lstStyle/>
          <a:p>
            <a:fld id="{6CBE36CA-A7C6-4838-9ACB-C8D30B8F2C6D}" type="slidenum">
              <a:rPr lang="en-US" smtClean="0"/>
              <a:pPr/>
              <a:t>‹#›</a:t>
            </a:fld>
            <a:endParaRPr lang="en-US" dirty="0"/>
          </a:p>
        </p:txBody>
      </p:sp>
    </p:spTree>
    <p:extLst>
      <p:ext uri="{BB962C8B-B14F-4D97-AF65-F5344CB8AC3E}">
        <p14:creationId xmlns:p14="http://schemas.microsoft.com/office/powerpoint/2010/main" val="1769989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Rectangle 9"/>
          <p:cNvSpPr/>
          <p:nvPr userDrawn="1"/>
        </p:nvSpPr>
        <p:spPr>
          <a:xfrm>
            <a:off x="0" y="6258757"/>
            <a:ext cx="12192000" cy="517000"/>
          </a:xfrm>
          <a:prstGeom prst="rect">
            <a:avLst/>
          </a:prstGeom>
          <a:gradFill flip="none" rotWithShape="1">
            <a:gsLst>
              <a:gs pos="44000">
                <a:srgbClr val="98C93D"/>
              </a:gs>
              <a:gs pos="100000">
                <a:srgbClr val="64872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rot="5400000" flipH="1">
            <a:off x="6073142" y="748018"/>
            <a:ext cx="45719" cy="12192000"/>
          </a:xfrm>
          <a:prstGeom prst="rect">
            <a:avLst/>
          </a:prstGeom>
          <a:gradFill flip="none" rotWithShape="1">
            <a:gsLst>
              <a:gs pos="100000">
                <a:srgbClr val="648725"/>
              </a:gs>
              <a:gs pos="37000">
                <a:srgbClr val="98C93D"/>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a:ext>
            </a:extLst>
          </a:blip>
          <a:srcRect b="-5834"/>
          <a:stretch/>
        </p:blipFill>
        <p:spPr>
          <a:xfrm>
            <a:off x="270627" y="6323378"/>
            <a:ext cx="1703316" cy="425765"/>
          </a:xfrm>
          <a:prstGeom prst="rect">
            <a:avLst/>
          </a:prstGeom>
          <a:effectLst>
            <a:outerShdw blurRad="63500" sx="102000" sy="102000" algn="ctr" rotWithShape="0">
              <a:prstClr val="black">
                <a:alpha val="28000"/>
              </a:prstClr>
            </a:outerShdw>
          </a:effectLst>
        </p:spPr>
      </p:pic>
      <p:sp>
        <p:nvSpPr>
          <p:cNvPr id="2" name="Date Placeholder 1">
            <a:extLst>
              <a:ext uri="{FF2B5EF4-FFF2-40B4-BE49-F238E27FC236}">
                <a16:creationId xmlns:a16="http://schemas.microsoft.com/office/drawing/2014/main" id="{73898F69-5377-4FD2-8E19-829B3A678EE5}"/>
              </a:ext>
            </a:extLst>
          </p:cNvPr>
          <p:cNvSpPr>
            <a:spLocks noGrp="1"/>
          </p:cNvSpPr>
          <p:nvPr>
            <p:ph type="dt" sz="half" idx="10"/>
          </p:nvPr>
        </p:nvSpPr>
        <p:spPr/>
        <p:txBody>
          <a:bodyPr/>
          <a:lstStyle/>
          <a:p>
            <a:fld id="{8DDC55F1-D96B-4180-BD0A-C4FC8C6D50D3}" type="datetime1">
              <a:rPr lang="en-US" smtClean="0"/>
              <a:t>12/3/24</a:t>
            </a:fld>
            <a:endParaRPr lang="en-US" dirty="0"/>
          </a:p>
        </p:txBody>
      </p:sp>
      <p:sp>
        <p:nvSpPr>
          <p:cNvPr id="3" name="Slide Number Placeholder 2">
            <a:extLst>
              <a:ext uri="{FF2B5EF4-FFF2-40B4-BE49-F238E27FC236}">
                <a16:creationId xmlns:a16="http://schemas.microsoft.com/office/drawing/2014/main" id="{1EECC842-4AC6-4635-9324-68220813E60B}"/>
              </a:ext>
            </a:extLst>
          </p:cNvPr>
          <p:cNvSpPr>
            <a:spLocks noGrp="1"/>
          </p:cNvSpPr>
          <p:nvPr>
            <p:ph type="sldNum" sz="quarter" idx="11"/>
          </p:nvPr>
        </p:nvSpPr>
        <p:spPr/>
        <p:txBody>
          <a:bodyPr/>
          <a:lstStyle/>
          <a:p>
            <a:fld id="{6CBE36CA-A7C6-4838-9ACB-C8D30B8F2C6D}" type="slidenum">
              <a:rPr lang="en-US" smtClean="0"/>
              <a:pPr/>
              <a:t>‹#›</a:t>
            </a:fld>
            <a:endParaRPr lang="en-US" dirty="0"/>
          </a:p>
        </p:txBody>
      </p:sp>
    </p:spTree>
    <p:extLst>
      <p:ext uri="{BB962C8B-B14F-4D97-AF65-F5344CB8AC3E}">
        <p14:creationId xmlns:p14="http://schemas.microsoft.com/office/powerpoint/2010/main" val="2062174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empower - DO NOT DELETE!!!" hidden="1">
            <a:extLst>
              <a:ext uri="{FF2B5EF4-FFF2-40B4-BE49-F238E27FC236}">
                <a16:creationId xmlns:a16="http://schemas.microsoft.com/office/drawing/2014/main" id="{BE686F26-3C5E-4C80-B73E-D735C38A1B48}"/>
              </a:ext>
            </a:extLst>
          </p:cNvPr>
          <p:cNvSpPr/>
          <p:nvPr userDrawn="1">
            <p:custDataLst>
              <p:tags r:id="rId19"/>
            </p:custDataLst>
          </p:nvPr>
        </p:nvSpPr>
        <p:spPr>
          <a:xfrm>
            <a:off x="0" y="0"/>
            <a:ext cx="0" cy="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 name="Date Placeholder 3">
            <a:extLst>
              <a:ext uri="{FF2B5EF4-FFF2-40B4-BE49-F238E27FC236}">
                <a16:creationId xmlns:a16="http://schemas.microsoft.com/office/drawing/2014/main" id="{CB0E2D95-B2C0-4BD9-BE45-84A0D1E24A86}"/>
              </a:ext>
            </a:extLst>
          </p:cNvPr>
          <p:cNvSpPr>
            <a:spLocks noGrp="1"/>
          </p:cNvSpPr>
          <p:nvPr>
            <p:ph type="dt" sz="half" idx="2"/>
          </p:nvPr>
        </p:nvSpPr>
        <p:spPr>
          <a:xfrm>
            <a:off x="9622053" y="6356350"/>
            <a:ext cx="1947512" cy="365125"/>
          </a:xfrm>
          <a:prstGeom prst="rect">
            <a:avLst/>
          </a:prstGeom>
        </p:spPr>
        <p:txBody>
          <a:bodyPr vert="horz" lIns="91440" tIns="45720" rIns="91440" bIns="45720" rtlCol="0" anchor="ctr"/>
          <a:lstStyle>
            <a:lvl1pPr algn="l">
              <a:defRPr sz="1200" b="1">
                <a:solidFill>
                  <a:schemeClr val="bg1"/>
                </a:solidFill>
              </a:defRPr>
            </a:lvl1pPr>
          </a:lstStyle>
          <a:p>
            <a:fld id="{8E786E92-6100-433E-AFC0-831EBFA7EFBE}" type="datetime1">
              <a:rPr lang="en-US" smtClean="0"/>
              <a:t>12/3/24</a:t>
            </a:fld>
            <a:endParaRPr lang="en-US" dirty="0"/>
          </a:p>
        </p:txBody>
      </p:sp>
      <p:sp>
        <p:nvSpPr>
          <p:cNvPr id="2" name="Slide Number Placeholder 1">
            <a:extLst>
              <a:ext uri="{FF2B5EF4-FFF2-40B4-BE49-F238E27FC236}">
                <a16:creationId xmlns:a16="http://schemas.microsoft.com/office/drawing/2014/main" id="{373FCDC0-6E73-4FC3-A6C2-A35745C43766}"/>
              </a:ext>
            </a:extLst>
          </p:cNvPr>
          <p:cNvSpPr>
            <a:spLocks noGrp="1"/>
          </p:cNvSpPr>
          <p:nvPr>
            <p:ph type="sldNum" sz="quarter" idx="4"/>
          </p:nvPr>
        </p:nvSpPr>
        <p:spPr>
          <a:xfrm>
            <a:off x="11569565" y="6356350"/>
            <a:ext cx="390625" cy="365125"/>
          </a:xfrm>
          <a:prstGeom prst="rect">
            <a:avLst/>
          </a:prstGeom>
        </p:spPr>
        <p:txBody>
          <a:bodyPr vert="horz" lIns="91440" tIns="45720" rIns="91440" bIns="45720" rtlCol="0" anchor="ctr"/>
          <a:lstStyle>
            <a:lvl1pPr algn="r">
              <a:defRPr sz="1200" b="1">
                <a:solidFill>
                  <a:schemeClr val="bg1"/>
                </a:solidFill>
              </a:defRPr>
            </a:lvl1pPr>
          </a:lstStyle>
          <a:p>
            <a:fld id="{6CBE36CA-A7C6-4838-9ACB-C8D30B8F2C6D}" type="slidenum">
              <a:rPr lang="en-US" smtClean="0"/>
              <a:pPr/>
              <a:t>‹#›</a:t>
            </a:fld>
            <a:endParaRPr lang="en-US" dirty="0"/>
          </a:p>
        </p:txBody>
      </p:sp>
      <p:sp>
        <p:nvSpPr>
          <p:cNvPr id="3" name="Title Placeholder 2">
            <a:extLst>
              <a:ext uri="{FF2B5EF4-FFF2-40B4-BE49-F238E27FC236}">
                <a16:creationId xmlns:a16="http://schemas.microsoft.com/office/drawing/2014/main" id="{1CA0F03F-E00A-4C2A-9A59-33C0EC75F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F1CFD660-D469-4135-8BF2-27A82240D9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8146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p:txStyles>
    <p:titleStyle>
      <a:lvl1pPr algn="l" defTabSz="914400" rtl="0" eaLnBrk="1" latinLnBrk="0" hangingPunct="1">
        <a:lnSpc>
          <a:spcPct val="90000"/>
        </a:lnSpc>
        <a:spcBef>
          <a:spcPct val="0"/>
        </a:spcBef>
        <a:buNone/>
        <a:defRPr sz="3300" kern="1200">
          <a:solidFill>
            <a:schemeClr val="tx1"/>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bin"/><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628" y="622031"/>
            <a:ext cx="9340097" cy="1094136"/>
          </a:xfrm>
        </p:spPr>
        <p:txBody>
          <a:bodyPr>
            <a:noAutofit/>
          </a:bodyPr>
          <a:lstStyle/>
          <a:p>
            <a:r>
              <a:rPr lang="en-US" sz="3600" dirty="0"/>
              <a:t>Produced Water Quality Standards &amp; Techno-economic Analysis for Alternative Treatment Trains</a:t>
            </a:r>
          </a:p>
        </p:txBody>
      </p:sp>
      <p:sp>
        <p:nvSpPr>
          <p:cNvPr id="7" name="Text Placeholder 6">
            <a:extLst>
              <a:ext uri="{FF2B5EF4-FFF2-40B4-BE49-F238E27FC236}">
                <a16:creationId xmlns:a16="http://schemas.microsoft.com/office/drawing/2014/main" id="{0B210A02-C9AF-44F8-8649-82CF9DCE75A6}"/>
              </a:ext>
            </a:extLst>
          </p:cNvPr>
          <p:cNvSpPr>
            <a:spLocks noGrp="1"/>
          </p:cNvSpPr>
          <p:nvPr>
            <p:ph type="body" sz="quarter" idx="12"/>
          </p:nvPr>
        </p:nvSpPr>
        <p:spPr>
          <a:xfrm>
            <a:off x="9315450" y="1642879"/>
            <a:ext cx="2760663" cy="373510"/>
          </a:xfrm>
        </p:spPr>
        <p:txBody>
          <a:bodyPr>
            <a:normAutofit fontScale="77500" lnSpcReduction="20000"/>
          </a:bodyPr>
          <a:lstStyle/>
          <a:p>
            <a:r>
              <a:rPr lang="en-US" sz="1600" dirty="0"/>
              <a:t>Nick Tiwari, Chad Able and  Tommy Schmitt</a:t>
            </a:r>
            <a:r>
              <a:rPr lang="en-US" dirty="0"/>
              <a:t>	</a:t>
            </a:r>
          </a:p>
        </p:txBody>
      </p:sp>
      <p:sp>
        <p:nvSpPr>
          <p:cNvPr id="9" name="Text Placeholder 8">
            <a:extLst>
              <a:ext uri="{FF2B5EF4-FFF2-40B4-BE49-F238E27FC236}">
                <a16:creationId xmlns:a16="http://schemas.microsoft.com/office/drawing/2014/main" id="{033D23E1-B634-49C9-96A0-B55037E6A72A}"/>
              </a:ext>
            </a:extLst>
          </p:cNvPr>
          <p:cNvSpPr>
            <a:spLocks noGrp="1"/>
          </p:cNvSpPr>
          <p:nvPr>
            <p:ph type="body" sz="quarter" idx="14"/>
          </p:nvPr>
        </p:nvSpPr>
        <p:spPr>
          <a:xfrm>
            <a:off x="9315450" y="1943100"/>
            <a:ext cx="2760663" cy="275745"/>
          </a:xfrm>
        </p:spPr>
        <p:txBody>
          <a:bodyPr>
            <a:normAutofit lnSpcReduction="10000"/>
          </a:bodyPr>
          <a:lstStyle/>
          <a:p>
            <a:r>
              <a:rPr lang="en-US" dirty="0"/>
              <a:t>NETL support contractors</a:t>
            </a:r>
          </a:p>
        </p:txBody>
      </p:sp>
      <p:sp>
        <p:nvSpPr>
          <p:cNvPr id="8" name="Text Placeholder 7">
            <a:extLst>
              <a:ext uri="{FF2B5EF4-FFF2-40B4-BE49-F238E27FC236}">
                <a16:creationId xmlns:a16="http://schemas.microsoft.com/office/drawing/2014/main" id="{3D7FC8B1-A5C0-4231-9700-1B021C1BC3BB}"/>
              </a:ext>
            </a:extLst>
          </p:cNvPr>
          <p:cNvSpPr>
            <a:spLocks noGrp="1"/>
          </p:cNvSpPr>
          <p:nvPr>
            <p:ph type="body" sz="quarter" idx="13"/>
          </p:nvPr>
        </p:nvSpPr>
        <p:spPr>
          <a:xfrm>
            <a:off x="270628" y="6321690"/>
            <a:ext cx="5825372" cy="314260"/>
          </a:xfrm>
        </p:spPr>
        <p:txBody>
          <a:bodyPr/>
          <a:lstStyle/>
          <a:p>
            <a:r>
              <a:rPr lang="en-US" dirty="0"/>
              <a:t>September 26, 2024</a:t>
            </a:r>
          </a:p>
        </p:txBody>
      </p:sp>
      <p:sp>
        <p:nvSpPr>
          <p:cNvPr id="4" name="Subtitle 2"/>
          <p:cNvSpPr txBox="1">
            <a:spLocks/>
          </p:cNvSpPr>
          <p:nvPr/>
        </p:nvSpPr>
        <p:spPr>
          <a:xfrm>
            <a:off x="8084456" y="117350"/>
            <a:ext cx="3976915" cy="2487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b="0" kern="1200">
                <a:solidFill>
                  <a:srgbClr val="98C93D"/>
                </a:solidFill>
                <a:latin typeface="Garamond" panose="02020404030301010803"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373838"/>
                </a:solidFill>
                <a:latin typeface="Garamond" panose="02020404030301010803"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373838"/>
                </a:solidFill>
                <a:latin typeface="Garamond" panose="02020404030301010803"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373838"/>
                </a:solidFill>
                <a:latin typeface="Garamond" panose="02020404030301010803"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373838"/>
                </a:solidFill>
                <a:latin typeface="Garamond" panose="02020404030301010803"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b="1" dirty="0">
                <a:solidFill>
                  <a:prstClr val="white"/>
                </a:solidFill>
                <a:latin typeface="Century Gothic" panose="020B0502020202020204" pitchFamily="34" charset="0"/>
              </a:rPr>
              <a:t>September 24, 2021</a:t>
            </a:r>
            <a:endPar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11" name="Subtitle 10">
            <a:extLst>
              <a:ext uri="{FF2B5EF4-FFF2-40B4-BE49-F238E27FC236}">
                <a16:creationId xmlns:a16="http://schemas.microsoft.com/office/drawing/2014/main" id="{F3E459AC-1FEE-4E3F-8C11-43ED7890C717}"/>
              </a:ext>
            </a:extLst>
          </p:cNvPr>
          <p:cNvSpPr>
            <a:spLocks noGrp="1"/>
          </p:cNvSpPr>
          <p:nvPr>
            <p:ph type="subTitle" idx="1"/>
          </p:nvPr>
        </p:nvSpPr>
        <p:spPr>
          <a:xfrm>
            <a:off x="270628" y="1671741"/>
            <a:ext cx="6361526" cy="373510"/>
          </a:xfrm>
        </p:spPr>
        <p:txBody>
          <a:bodyPr/>
          <a:lstStyle/>
          <a:p>
            <a:r>
              <a:rPr lang="en-US" sz="3000" dirty="0"/>
              <a:t>Interim Results</a:t>
            </a:r>
          </a:p>
        </p:txBody>
      </p:sp>
    </p:spTree>
    <p:extLst>
      <p:ext uri="{BB962C8B-B14F-4D97-AF65-F5344CB8AC3E}">
        <p14:creationId xmlns:p14="http://schemas.microsoft.com/office/powerpoint/2010/main" val="786254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7F824-443A-7861-30A7-A836F477774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5C574D80-8AD8-4FD8-64D3-6C08DFD77EE6}"/>
              </a:ext>
            </a:extLst>
          </p:cNvPr>
          <p:cNvPicPr>
            <a:picLocks noChangeAspect="1"/>
          </p:cNvPicPr>
          <p:nvPr/>
        </p:nvPicPr>
        <p:blipFill>
          <a:blip r:embed="rId2"/>
          <a:stretch>
            <a:fillRect/>
          </a:stretch>
        </p:blipFill>
        <p:spPr>
          <a:xfrm>
            <a:off x="6110272" y="1764298"/>
            <a:ext cx="5811101" cy="3667595"/>
          </a:xfrm>
          <a:prstGeom prst="rect">
            <a:avLst/>
          </a:prstGeom>
        </p:spPr>
      </p:pic>
      <p:sp>
        <p:nvSpPr>
          <p:cNvPr id="2" name="Content Placeholder 1">
            <a:extLst>
              <a:ext uri="{FF2B5EF4-FFF2-40B4-BE49-F238E27FC236}">
                <a16:creationId xmlns:a16="http://schemas.microsoft.com/office/drawing/2014/main" id="{EE484DD4-5680-78A4-DD2E-3436F0917AFB}"/>
              </a:ext>
            </a:extLst>
          </p:cNvPr>
          <p:cNvSpPr>
            <a:spLocks noGrp="1"/>
          </p:cNvSpPr>
          <p:nvPr>
            <p:ph idx="1"/>
          </p:nvPr>
        </p:nvSpPr>
        <p:spPr>
          <a:xfrm>
            <a:off x="270627" y="963038"/>
            <a:ext cx="6232815" cy="5033816"/>
          </a:xfrm>
        </p:spPr>
        <p:txBody>
          <a:bodyPr>
            <a:normAutofit/>
          </a:bodyPr>
          <a:lstStyle/>
          <a:p>
            <a:r>
              <a:rPr lang="en-US" dirty="0"/>
              <a:t>Based on Nernst-Planck equations</a:t>
            </a:r>
          </a:p>
          <a:p>
            <a:pPr lvl="1"/>
            <a:r>
              <a:rPr lang="en-US" dirty="0"/>
              <a:t>NP describes mass transport of a charged species in fluid</a:t>
            </a:r>
          </a:p>
          <a:p>
            <a:r>
              <a:rPr lang="en-US" dirty="0"/>
              <a:t>Pros</a:t>
            </a:r>
          </a:p>
          <a:p>
            <a:pPr lvl="1"/>
            <a:r>
              <a:rPr lang="en-US" dirty="0"/>
              <a:t>Underlying physics describe performance</a:t>
            </a:r>
          </a:p>
          <a:p>
            <a:r>
              <a:rPr lang="en-US" dirty="0"/>
              <a:t>Cons</a:t>
            </a:r>
          </a:p>
          <a:p>
            <a:pPr lvl="1"/>
            <a:r>
              <a:rPr lang="en-US" dirty="0"/>
              <a:t>Requires more time to solve than assumed performance</a:t>
            </a:r>
          </a:p>
          <a:p>
            <a:pPr lvl="2"/>
            <a:r>
              <a:rPr lang="en-US" dirty="0"/>
              <a:t>We’re solving a non-linear ordinary differential equation (finite-difference method)</a:t>
            </a:r>
          </a:p>
          <a:p>
            <a:pPr marL="457200" lvl="1" indent="0">
              <a:buNone/>
            </a:pPr>
            <a:endParaRPr lang="en-US" dirty="0"/>
          </a:p>
          <a:p>
            <a:pPr lvl="2"/>
            <a:endParaRPr lang="en-US" dirty="0"/>
          </a:p>
          <a:p>
            <a:pPr lvl="2"/>
            <a:endParaRPr lang="en-US" dirty="0"/>
          </a:p>
        </p:txBody>
      </p:sp>
      <p:sp>
        <p:nvSpPr>
          <p:cNvPr id="4" name="Title 3">
            <a:extLst>
              <a:ext uri="{FF2B5EF4-FFF2-40B4-BE49-F238E27FC236}">
                <a16:creationId xmlns:a16="http://schemas.microsoft.com/office/drawing/2014/main" id="{E45EE261-D087-1923-E525-652A7024B18C}"/>
              </a:ext>
            </a:extLst>
          </p:cNvPr>
          <p:cNvSpPr>
            <a:spLocks noGrp="1"/>
          </p:cNvSpPr>
          <p:nvPr>
            <p:ph type="title"/>
          </p:nvPr>
        </p:nvSpPr>
        <p:spPr/>
        <p:txBody>
          <a:bodyPr/>
          <a:lstStyle/>
          <a:p>
            <a:r>
              <a:rPr lang="en-US" dirty="0" err="1"/>
              <a:t>Donnan</a:t>
            </a:r>
            <a:r>
              <a:rPr lang="en-US" dirty="0"/>
              <a:t> Steric Pore Model </a:t>
            </a:r>
          </a:p>
        </p:txBody>
      </p:sp>
      <p:sp>
        <p:nvSpPr>
          <p:cNvPr id="9" name="TextBox 8">
            <a:extLst>
              <a:ext uri="{FF2B5EF4-FFF2-40B4-BE49-F238E27FC236}">
                <a16:creationId xmlns:a16="http://schemas.microsoft.com/office/drawing/2014/main" id="{280EEE2C-AECA-282D-7810-61E37C816021}"/>
              </a:ext>
            </a:extLst>
          </p:cNvPr>
          <p:cNvSpPr txBox="1"/>
          <p:nvPr/>
        </p:nvSpPr>
        <p:spPr>
          <a:xfrm>
            <a:off x="4399960" y="6222800"/>
            <a:ext cx="6103856" cy="577081"/>
          </a:xfrm>
          <a:prstGeom prst="rect">
            <a:avLst/>
          </a:prstGeom>
          <a:noFill/>
        </p:spPr>
        <p:txBody>
          <a:bodyPr wrap="square">
            <a:spAutoFit/>
          </a:bodyPr>
          <a:lstStyle/>
          <a:p>
            <a:r>
              <a:rPr lang="en-US" sz="1050" dirty="0" err="1">
                <a:effectLst/>
              </a:rPr>
              <a:t>Geraldes</a:t>
            </a:r>
            <a:r>
              <a:rPr lang="en-US" sz="1050" dirty="0">
                <a:effectLst/>
              </a:rPr>
              <a:t>, V., &amp; Brites Alves, A. M. (2008). Computer Program for simulation of mass transport in nanofiltration membranes. </a:t>
            </a:r>
            <a:r>
              <a:rPr lang="en-US" sz="1050" i="1" dirty="0">
                <a:effectLst/>
              </a:rPr>
              <a:t>Journal of Membrane Science</a:t>
            </a:r>
            <a:r>
              <a:rPr lang="en-US" sz="1050" dirty="0">
                <a:effectLst/>
              </a:rPr>
              <a:t>, </a:t>
            </a:r>
            <a:r>
              <a:rPr lang="en-US" sz="1050" i="1" dirty="0">
                <a:effectLst/>
              </a:rPr>
              <a:t>321</a:t>
            </a:r>
            <a:r>
              <a:rPr lang="en-US" sz="1050" dirty="0">
                <a:effectLst/>
              </a:rPr>
              <a:t>(2), 172–182. https://</a:t>
            </a:r>
            <a:r>
              <a:rPr lang="en-US" sz="1050" dirty="0" err="1">
                <a:effectLst/>
              </a:rPr>
              <a:t>doi.org</a:t>
            </a:r>
            <a:r>
              <a:rPr lang="en-US" sz="1050" dirty="0">
                <a:effectLst/>
              </a:rPr>
              <a:t>/10.1016/j.memsci.2008.04.054 </a:t>
            </a:r>
          </a:p>
        </p:txBody>
      </p:sp>
    </p:spTree>
    <p:extLst>
      <p:ext uri="{BB962C8B-B14F-4D97-AF65-F5344CB8AC3E}">
        <p14:creationId xmlns:p14="http://schemas.microsoft.com/office/powerpoint/2010/main" val="107433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07853-1FEF-D6C8-6B33-BBD085BDC75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6380A2-1795-1F76-4C6D-1CA6D815301F}"/>
              </a:ext>
            </a:extLst>
          </p:cNvPr>
          <p:cNvSpPr>
            <a:spLocks noGrp="1"/>
          </p:cNvSpPr>
          <p:nvPr>
            <p:ph idx="1"/>
          </p:nvPr>
        </p:nvSpPr>
        <p:spPr>
          <a:xfrm>
            <a:off x="270627" y="963038"/>
            <a:ext cx="5825373" cy="5033816"/>
          </a:xfrm>
        </p:spPr>
        <p:txBody>
          <a:bodyPr>
            <a:normAutofit/>
          </a:bodyPr>
          <a:lstStyle/>
          <a:p>
            <a:pPr marL="457200" lvl="1" indent="0">
              <a:buNone/>
            </a:pPr>
            <a:endParaRPr lang="en-US" dirty="0"/>
          </a:p>
          <a:p>
            <a:pPr lvl="2"/>
            <a:endParaRPr lang="en-US" dirty="0"/>
          </a:p>
          <a:p>
            <a:pPr lvl="2"/>
            <a:endParaRPr lang="en-US" dirty="0"/>
          </a:p>
        </p:txBody>
      </p:sp>
      <p:sp>
        <p:nvSpPr>
          <p:cNvPr id="4" name="Title 3">
            <a:extLst>
              <a:ext uri="{FF2B5EF4-FFF2-40B4-BE49-F238E27FC236}">
                <a16:creationId xmlns:a16="http://schemas.microsoft.com/office/drawing/2014/main" id="{59D97AF7-194A-0B29-CCE0-25D1C034C426}"/>
              </a:ext>
            </a:extLst>
          </p:cNvPr>
          <p:cNvSpPr>
            <a:spLocks noGrp="1"/>
          </p:cNvSpPr>
          <p:nvPr>
            <p:ph type="title"/>
          </p:nvPr>
        </p:nvSpPr>
        <p:spPr/>
        <p:txBody>
          <a:bodyPr/>
          <a:lstStyle/>
          <a:p>
            <a:r>
              <a:rPr lang="en-US" dirty="0" err="1"/>
              <a:t>Donnan</a:t>
            </a:r>
            <a:r>
              <a:rPr lang="en-US" dirty="0"/>
              <a:t> Steric Pore Model </a:t>
            </a:r>
          </a:p>
        </p:txBody>
      </p:sp>
      <p:sp>
        <p:nvSpPr>
          <p:cNvPr id="9" name="TextBox 8">
            <a:extLst>
              <a:ext uri="{FF2B5EF4-FFF2-40B4-BE49-F238E27FC236}">
                <a16:creationId xmlns:a16="http://schemas.microsoft.com/office/drawing/2014/main" id="{203E4B0C-CB91-ACCE-A761-4351C2DD0987}"/>
              </a:ext>
            </a:extLst>
          </p:cNvPr>
          <p:cNvSpPr txBox="1"/>
          <p:nvPr/>
        </p:nvSpPr>
        <p:spPr>
          <a:xfrm>
            <a:off x="4399960" y="6222800"/>
            <a:ext cx="6103856" cy="577081"/>
          </a:xfrm>
          <a:prstGeom prst="rect">
            <a:avLst/>
          </a:prstGeom>
          <a:noFill/>
        </p:spPr>
        <p:txBody>
          <a:bodyPr wrap="square">
            <a:spAutoFit/>
          </a:bodyPr>
          <a:lstStyle/>
          <a:p>
            <a:r>
              <a:rPr lang="en-US" sz="1050" dirty="0" err="1">
                <a:effectLst/>
              </a:rPr>
              <a:t>Geraldes</a:t>
            </a:r>
            <a:r>
              <a:rPr lang="en-US" sz="1050" dirty="0">
                <a:effectLst/>
              </a:rPr>
              <a:t>, V., &amp; Brites Alves, A. M. (2008). Computer Program for simulation of mass transport in nanofiltration membranes. </a:t>
            </a:r>
            <a:r>
              <a:rPr lang="en-US" sz="1050" i="1" dirty="0">
                <a:effectLst/>
              </a:rPr>
              <a:t>Journal of Membrane Science</a:t>
            </a:r>
            <a:r>
              <a:rPr lang="en-US" sz="1050" dirty="0">
                <a:effectLst/>
              </a:rPr>
              <a:t>, </a:t>
            </a:r>
            <a:r>
              <a:rPr lang="en-US" sz="1050" i="1" dirty="0">
                <a:effectLst/>
              </a:rPr>
              <a:t>321</a:t>
            </a:r>
            <a:r>
              <a:rPr lang="en-US" sz="1050" dirty="0">
                <a:effectLst/>
              </a:rPr>
              <a:t>(2), 172–182. https://</a:t>
            </a:r>
            <a:r>
              <a:rPr lang="en-US" sz="1050" dirty="0" err="1">
                <a:effectLst/>
              </a:rPr>
              <a:t>doi.org</a:t>
            </a:r>
            <a:r>
              <a:rPr lang="en-US" sz="1050" dirty="0">
                <a:effectLst/>
              </a:rPr>
              <a:t>/10.1016/j.memsci.2008.04.054 </a:t>
            </a:r>
          </a:p>
        </p:txBody>
      </p:sp>
      <p:pic>
        <p:nvPicPr>
          <p:cNvPr id="6" name="Picture 5">
            <a:extLst>
              <a:ext uri="{FF2B5EF4-FFF2-40B4-BE49-F238E27FC236}">
                <a16:creationId xmlns:a16="http://schemas.microsoft.com/office/drawing/2014/main" id="{B2683808-878E-7022-FCBC-E32CB497CB75}"/>
              </a:ext>
            </a:extLst>
          </p:cNvPr>
          <p:cNvPicPr>
            <a:picLocks noChangeAspect="1"/>
          </p:cNvPicPr>
          <p:nvPr/>
        </p:nvPicPr>
        <p:blipFill>
          <a:blip r:embed="rId2"/>
          <a:stretch>
            <a:fillRect/>
          </a:stretch>
        </p:blipFill>
        <p:spPr>
          <a:xfrm>
            <a:off x="446456" y="1475824"/>
            <a:ext cx="4926821" cy="576947"/>
          </a:xfrm>
          <a:prstGeom prst="rect">
            <a:avLst/>
          </a:prstGeom>
        </p:spPr>
      </p:pic>
      <p:graphicFrame>
        <p:nvGraphicFramePr>
          <p:cNvPr id="8" name="Table 7">
            <a:extLst>
              <a:ext uri="{FF2B5EF4-FFF2-40B4-BE49-F238E27FC236}">
                <a16:creationId xmlns:a16="http://schemas.microsoft.com/office/drawing/2014/main" id="{39233AB5-D8C4-CDE3-BD8D-D21F8BC4FF33}"/>
              </a:ext>
            </a:extLst>
          </p:cNvPr>
          <p:cNvGraphicFramePr>
            <a:graphicFrameLocks noGrp="1"/>
          </p:cNvGraphicFramePr>
          <p:nvPr/>
        </p:nvGraphicFramePr>
        <p:xfrm>
          <a:off x="6290681" y="1295400"/>
          <a:ext cx="5058798" cy="2133600"/>
        </p:xfrm>
        <a:graphic>
          <a:graphicData uri="http://schemas.openxmlformats.org/drawingml/2006/table">
            <a:tbl>
              <a:tblPr firstRow="1" bandRow="1">
                <a:tableStyleId>{D7AC3CCA-C797-4891-BE02-D94E43425B78}</a:tableStyleId>
              </a:tblPr>
              <a:tblGrid>
                <a:gridCol w="789440">
                  <a:extLst>
                    <a:ext uri="{9D8B030D-6E8A-4147-A177-3AD203B41FA5}">
                      <a16:colId xmlns:a16="http://schemas.microsoft.com/office/drawing/2014/main" val="2445385516"/>
                    </a:ext>
                  </a:extLst>
                </a:gridCol>
                <a:gridCol w="1931510">
                  <a:extLst>
                    <a:ext uri="{9D8B030D-6E8A-4147-A177-3AD203B41FA5}">
                      <a16:colId xmlns:a16="http://schemas.microsoft.com/office/drawing/2014/main" val="4232831871"/>
                    </a:ext>
                  </a:extLst>
                </a:gridCol>
                <a:gridCol w="556182">
                  <a:extLst>
                    <a:ext uri="{9D8B030D-6E8A-4147-A177-3AD203B41FA5}">
                      <a16:colId xmlns:a16="http://schemas.microsoft.com/office/drawing/2014/main" val="1142160459"/>
                    </a:ext>
                  </a:extLst>
                </a:gridCol>
                <a:gridCol w="1781666">
                  <a:extLst>
                    <a:ext uri="{9D8B030D-6E8A-4147-A177-3AD203B41FA5}">
                      <a16:colId xmlns:a16="http://schemas.microsoft.com/office/drawing/2014/main" val="3659200295"/>
                    </a:ext>
                  </a:extLst>
                </a:gridCol>
              </a:tblGrid>
              <a:tr h="342792">
                <a:tc>
                  <a:txBody>
                    <a:bodyPr/>
                    <a:lstStyle/>
                    <a:p>
                      <a:pPr algn="ctr"/>
                      <a:r>
                        <a:rPr lang="en-US" b="1" dirty="0">
                          <a:latin typeface="Cambria Math" panose="02040503050406030204" pitchFamily="18" charset="0"/>
                          <a:ea typeface="Cambria Math" panose="02040503050406030204" pitchFamily="18" charset="0"/>
                        </a:rPr>
                        <a:t>J</a:t>
                      </a:r>
                      <a:r>
                        <a:rPr lang="en-US" b="1" baseline="-25000" dirty="0">
                          <a:latin typeface="Cambria Math" panose="02040503050406030204" pitchFamily="18" charset="0"/>
                          <a:ea typeface="Cambria Math" panose="02040503050406030204" pitchFamily="18" charset="0"/>
                        </a:rPr>
                        <a:t>i</a:t>
                      </a:r>
                    </a:p>
                  </a:txBody>
                  <a:tcPr/>
                </a:tc>
                <a:tc>
                  <a:txBody>
                    <a:bodyPr/>
                    <a:lstStyle/>
                    <a:p>
                      <a:r>
                        <a:rPr lang="en-US" sz="1400" b="0" dirty="0">
                          <a:latin typeface="Cambria Math" panose="02040503050406030204" pitchFamily="18" charset="0"/>
                          <a:ea typeface="Cambria Math" panose="02040503050406030204" pitchFamily="18" charset="0"/>
                        </a:rPr>
                        <a:t>Solute flux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mbria Math" panose="02040503050406030204" pitchFamily="18" charset="0"/>
                          <a:ea typeface="Cambria Math" panose="02040503050406030204" pitchFamily="18" charset="0"/>
                        </a:rPr>
                        <a:t>c</a:t>
                      </a:r>
                      <a:r>
                        <a:rPr lang="en-US" b="1" baseline="-25000" dirty="0">
                          <a:latin typeface="Cambria Math" panose="02040503050406030204" pitchFamily="18" charset="0"/>
                          <a:ea typeface="Cambria Math" panose="02040503050406030204" pitchFamily="18" charset="0"/>
                        </a:rPr>
                        <a:t>i</a:t>
                      </a:r>
                    </a:p>
                  </a:txBody>
                  <a:tcPr/>
                </a:tc>
                <a:tc>
                  <a:txBody>
                    <a:bodyPr/>
                    <a:lstStyle/>
                    <a:p>
                      <a:r>
                        <a:rPr lang="en-US" sz="1400" b="0" dirty="0">
                          <a:latin typeface="Cambria Math" panose="02040503050406030204" pitchFamily="18" charset="0"/>
                          <a:ea typeface="Cambria Math" panose="02040503050406030204" pitchFamily="18" charset="0"/>
                        </a:rPr>
                        <a:t>Ion concentration</a:t>
                      </a:r>
                    </a:p>
                  </a:txBody>
                  <a:tcPr/>
                </a:tc>
                <a:extLst>
                  <a:ext uri="{0D108BD9-81ED-4DB2-BD59-A6C34878D82A}">
                    <a16:rowId xmlns:a16="http://schemas.microsoft.com/office/drawing/2014/main" val="3738086470"/>
                  </a:ext>
                </a:extLst>
              </a:tr>
              <a:tr h="342792">
                <a:tc>
                  <a:txBody>
                    <a:bodyPr/>
                    <a:lstStyle/>
                    <a:p>
                      <a:pPr algn="ctr"/>
                      <a:r>
                        <a:rPr lang="en-US" b="1" baseline="0" dirty="0" err="1">
                          <a:latin typeface="Cambria Math" panose="02040503050406030204" pitchFamily="18" charset="0"/>
                          <a:ea typeface="Cambria Math" panose="02040503050406030204" pitchFamily="18" charset="0"/>
                        </a:rPr>
                        <a:t>J</a:t>
                      </a:r>
                      <a:r>
                        <a:rPr lang="en-US" b="1" baseline="-25000" dirty="0" err="1">
                          <a:latin typeface="Cambria Math" panose="02040503050406030204" pitchFamily="18" charset="0"/>
                          <a:ea typeface="Cambria Math" panose="02040503050406030204" pitchFamily="18" charset="0"/>
                        </a:rPr>
                        <a:t>v</a:t>
                      </a:r>
                      <a:endParaRPr lang="en-US" b="1" baseline="-25000" dirty="0">
                        <a:latin typeface="Cambria Math" panose="02040503050406030204" pitchFamily="18" charset="0"/>
                        <a:ea typeface="Cambria Math" panose="02040503050406030204" pitchFamily="18" charset="0"/>
                      </a:endParaRPr>
                    </a:p>
                  </a:txBody>
                  <a:tcPr/>
                </a:tc>
                <a:tc>
                  <a:txBody>
                    <a:bodyPr/>
                    <a:lstStyle/>
                    <a:p>
                      <a:r>
                        <a:rPr lang="en-US" sz="1400" b="0" dirty="0">
                          <a:latin typeface="Cambria Math" panose="02040503050406030204" pitchFamily="18" charset="0"/>
                          <a:ea typeface="Cambria Math" panose="02040503050406030204" pitchFamily="18" charset="0"/>
                        </a:rPr>
                        <a:t>Permeate volume flux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mbria Math" panose="02040503050406030204" pitchFamily="18" charset="0"/>
                          <a:ea typeface="Cambria Math" panose="02040503050406030204" pitchFamily="18" charset="0"/>
                        </a:rPr>
                        <a:t>z</a:t>
                      </a:r>
                      <a:r>
                        <a:rPr lang="en-US" b="1" baseline="-25000" dirty="0">
                          <a:latin typeface="Cambria Math" panose="02040503050406030204" pitchFamily="18" charset="0"/>
                          <a:ea typeface="Cambria Math" panose="02040503050406030204" pitchFamily="18" charset="0"/>
                        </a:rPr>
                        <a:t>i</a:t>
                      </a:r>
                    </a:p>
                  </a:txBody>
                  <a:tcPr/>
                </a:tc>
                <a:tc>
                  <a:txBody>
                    <a:bodyPr/>
                    <a:lstStyle/>
                    <a:p>
                      <a:r>
                        <a:rPr lang="en-US" sz="1400" b="0" dirty="0">
                          <a:latin typeface="Cambria Math" panose="02040503050406030204" pitchFamily="18" charset="0"/>
                          <a:ea typeface="Cambria Math" panose="02040503050406030204" pitchFamily="18" charset="0"/>
                        </a:rPr>
                        <a:t>Ion valence</a:t>
                      </a:r>
                    </a:p>
                  </a:txBody>
                  <a:tcPr/>
                </a:tc>
                <a:extLst>
                  <a:ext uri="{0D108BD9-81ED-4DB2-BD59-A6C34878D82A}">
                    <a16:rowId xmlns:a16="http://schemas.microsoft.com/office/drawing/2014/main" val="1449044232"/>
                  </a:ext>
                </a:extLst>
              </a:tr>
              <a:tr h="342792">
                <a:tc>
                  <a:txBody>
                    <a:bodyPr/>
                    <a:lstStyle/>
                    <a:p>
                      <a:pPr algn="ctr"/>
                      <a:r>
                        <a:rPr lang="en-US" b="1" dirty="0" err="1">
                          <a:latin typeface="Cambria Math" panose="02040503050406030204" pitchFamily="18" charset="0"/>
                          <a:ea typeface="Cambria Math" panose="02040503050406030204" pitchFamily="18" charset="0"/>
                        </a:rPr>
                        <a:t>D</a:t>
                      </a:r>
                      <a:r>
                        <a:rPr lang="en-US" b="1" baseline="-25000" dirty="0" err="1">
                          <a:latin typeface="Cambria Math" panose="02040503050406030204" pitchFamily="18" charset="0"/>
                          <a:ea typeface="Cambria Math" panose="02040503050406030204" pitchFamily="18" charset="0"/>
                        </a:rPr>
                        <a:t>i,p</a:t>
                      </a:r>
                      <a:endParaRPr lang="en-US" b="1" baseline="-25000" dirty="0">
                        <a:latin typeface="Cambria Math" panose="02040503050406030204" pitchFamily="18" charset="0"/>
                        <a:ea typeface="Cambria Math" panose="02040503050406030204" pitchFamily="18" charset="0"/>
                      </a:endParaRPr>
                    </a:p>
                  </a:txBody>
                  <a:tcPr/>
                </a:tc>
                <a:tc>
                  <a:txBody>
                    <a:bodyPr/>
                    <a:lstStyle/>
                    <a:p>
                      <a:r>
                        <a:rPr lang="en-US" sz="1400" b="0" dirty="0">
                          <a:latin typeface="Cambria Math" panose="02040503050406030204" pitchFamily="18" charset="0"/>
                          <a:ea typeface="Cambria Math" panose="02040503050406030204" pitchFamily="18" charset="0"/>
                        </a:rPr>
                        <a:t>Hindered diffusion coefficient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mbria Math" panose="02040503050406030204" pitchFamily="18" charset="0"/>
                          <a:ea typeface="Cambria Math" panose="02040503050406030204" pitchFamily="18" charset="0"/>
                        </a:rPr>
                        <a:t>RT</a:t>
                      </a:r>
                    </a:p>
                  </a:txBody>
                  <a:tcPr/>
                </a:tc>
                <a:tc>
                  <a:txBody>
                    <a:bodyPr/>
                    <a:lstStyle/>
                    <a:p>
                      <a:r>
                        <a:rPr lang="en-US" sz="1400" b="0" dirty="0">
                          <a:latin typeface="Cambria Math" panose="02040503050406030204" pitchFamily="18" charset="0"/>
                          <a:ea typeface="Cambria Math" panose="02040503050406030204" pitchFamily="18" charset="0"/>
                        </a:rPr>
                        <a:t>Thermal energy</a:t>
                      </a:r>
                    </a:p>
                  </a:txBody>
                  <a:tcPr/>
                </a:tc>
                <a:extLst>
                  <a:ext uri="{0D108BD9-81ED-4DB2-BD59-A6C34878D82A}">
                    <a16:rowId xmlns:a16="http://schemas.microsoft.com/office/drawing/2014/main" val="3152155569"/>
                  </a:ext>
                </a:extLst>
              </a:tr>
              <a:tr h="3427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err="1">
                          <a:latin typeface="Cambria Math" panose="02040503050406030204" pitchFamily="18" charset="0"/>
                          <a:ea typeface="Cambria Math" panose="02040503050406030204" pitchFamily="18" charset="0"/>
                        </a:rPr>
                        <a:t>K</a:t>
                      </a:r>
                      <a:r>
                        <a:rPr lang="en-US" b="1" baseline="-25000" dirty="0" err="1">
                          <a:latin typeface="Cambria Math" panose="02040503050406030204" pitchFamily="18" charset="0"/>
                          <a:ea typeface="Cambria Math" panose="02040503050406030204" pitchFamily="18" charset="0"/>
                        </a:rPr>
                        <a:t>i,c</a:t>
                      </a:r>
                      <a:endParaRPr lang="en-US" b="1" baseline="-25000" dirty="0">
                        <a:latin typeface="Cambria Math" panose="02040503050406030204" pitchFamily="18" charset="0"/>
                        <a:ea typeface="Cambria Math" panose="02040503050406030204" pitchFamily="18" charset="0"/>
                      </a:endParaRPr>
                    </a:p>
                  </a:txBody>
                  <a:tcPr/>
                </a:tc>
                <a:tc>
                  <a:txBody>
                    <a:bodyPr/>
                    <a:lstStyle/>
                    <a:p>
                      <a:r>
                        <a:rPr lang="en-US" sz="1400" b="0" dirty="0">
                          <a:latin typeface="Cambria Math" panose="02040503050406030204" pitchFamily="18" charset="0"/>
                          <a:ea typeface="Cambria Math" panose="02040503050406030204" pitchFamily="18" charset="0"/>
                        </a:rPr>
                        <a:t>Convection hindrance coefficient</a:t>
                      </a:r>
                    </a:p>
                  </a:txBody>
                  <a:tcPr/>
                </a:tc>
                <a:tc>
                  <a:txBody>
                    <a:bodyPr/>
                    <a:lstStyle/>
                    <a:p>
                      <a:r>
                        <a:rPr lang="en-US" b="1" dirty="0" err="1">
                          <a:latin typeface="Cambria Math" panose="02040503050406030204" pitchFamily="18" charset="0"/>
                          <a:ea typeface="Cambria Math" panose="02040503050406030204" pitchFamily="18" charset="0"/>
                        </a:rPr>
                        <a:t>ψ</a:t>
                      </a:r>
                      <a:endParaRPr lang="en-US" b="1" dirty="0">
                        <a:latin typeface="Cambria Math" panose="02040503050406030204" pitchFamily="18" charset="0"/>
                        <a:ea typeface="Cambria Math" panose="02040503050406030204" pitchFamily="18" charset="0"/>
                      </a:endParaRPr>
                    </a:p>
                  </a:txBody>
                  <a:tcPr/>
                </a:tc>
                <a:tc>
                  <a:txBody>
                    <a:bodyPr/>
                    <a:lstStyle/>
                    <a:p>
                      <a:r>
                        <a:rPr lang="en-US" sz="1400" b="0" dirty="0">
                          <a:latin typeface="Cambria Math" panose="02040503050406030204" pitchFamily="18" charset="0"/>
                          <a:ea typeface="Cambria Math" panose="02040503050406030204" pitchFamily="18" charset="0"/>
                        </a:rPr>
                        <a:t>Electrostatic potential</a:t>
                      </a:r>
                    </a:p>
                  </a:txBody>
                  <a:tcPr/>
                </a:tc>
                <a:extLst>
                  <a:ext uri="{0D108BD9-81ED-4DB2-BD59-A6C34878D82A}">
                    <a16:rowId xmlns:a16="http://schemas.microsoft.com/office/drawing/2014/main" val="1293225957"/>
                  </a:ext>
                </a:extLst>
              </a:tr>
              <a:tr h="342792">
                <a:tc>
                  <a:txBody>
                    <a:bodyPr/>
                    <a:lstStyle/>
                    <a:p>
                      <a:pPr algn="ctr"/>
                      <a:r>
                        <a:rPr lang="en-US" b="1" dirty="0">
                          <a:latin typeface="Cambria Math" panose="02040503050406030204" pitchFamily="18" charset="0"/>
                          <a:ea typeface="Cambria Math" panose="02040503050406030204" pitchFamily="18" charset="0"/>
                        </a:rPr>
                        <a:t>F</a:t>
                      </a:r>
                    </a:p>
                  </a:txBody>
                  <a:tcPr/>
                </a:tc>
                <a:tc>
                  <a:txBody>
                    <a:bodyPr/>
                    <a:lstStyle/>
                    <a:p>
                      <a:r>
                        <a:rPr lang="en-US" sz="1400" b="0" dirty="0">
                          <a:latin typeface="Cambria Math" panose="02040503050406030204" pitchFamily="18" charset="0"/>
                          <a:ea typeface="Cambria Math" panose="02040503050406030204" pitchFamily="18" charset="0"/>
                        </a:rPr>
                        <a:t>Faraday constant</a:t>
                      </a:r>
                    </a:p>
                  </a:txBody>
                  <a:tcPr/>
                </a:tc>
                <a:tc>
                  <a:txBody>
                    <a:bodyPr/>
                    <a:lstStyle/>
                    <a:p>
                      <a:endParaRPr lang="en-US" dirty="0">
                        <a:latin typeface="Cambria Math" panose="02040503050406030204" pitchFamily="18" charset="0"/>
                        <a:ea typeface="Cambria Math" panose="02040503050406030204" pitchFamily="18" charset="0"/>
                      </a:endParaRPr>
                    </a:p>
                  </a:txBody>
                  <a:tcPr/>
                </a:tc>
                <a:tc>
                  <a:txBody>
                    <a:bodyPr/>
                    <a:lstStyle/>
                    <a:p>
                      <a:endParaRPr lang="en-US"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386281146"/>
                  </a:ext>
                </a:extLst>
              </a:tr>
            </a:tbl>
          </a:graphicData>
        </a:graphic>
      </p:graphicFrame>
      <p:sp>
        <p:nvSpPr>
          <p:cNvPr id="12" name="Left Brace 11">
            <a:extLst>
              <a:ext uri="{FF2B5EF4-FFF2-40B4-BE49-F238E27FC236}">
                <a16:creationId xmlns:a16="http://schemas.microsoft.com/office/drawing/2014/main" id="{F0E77CC5-2647-9405-1BD3-FDB005EFA8AB}"/>
              </a:ext>
            </a:extLst>
          </p:cNvPr>
          <p:cNvSpPr/>
          <p:nvPr/>
        </p:nvSpPr>
        <p:spPr>
          <a:xfrm rot="16200000">
            <a:off x="2815838" y="1665957"/>
            <a:ext cx="322784" cy="1096790"/>
          </a:xfrm>
          <a:prstGeom prst="leftBrace">
            <a:avLst>
              <a:gd name="adj1" fmla="val 43379"/>
              <a:gd name="adj2" fmla="val 50000"/>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184451C8-3FD3-5D53-2139-73A127BBF167}"/>
              </a:ext>
            </a:extLst>
          </p:cNvPr>
          <p:cNvSpPr/>
          <p:nvPr/>
        </p:nvSpPr>
        <p:spPr>
          <a:xfrm rot="16200000">
            <a:off x="1478018" y="1619608"/>
            <a:ext cx="322784" cy="1189487"/>
          </a:xfrm>
          <a:prstGeom prst="leftBrace">
            <a:avLst>
              <a:gd name="adj1" fmla="val 43379"/>
              <a:gd name="adj2" fmla="val 50000"/>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C447BCAC-9E1E-9A47-8ECE-227DA77E4EF9}"/>
              </a:ext>
            </a:extLst>
          </p:cNvPr>
          <p:cNvSpPr/>
          <p:nvPr/>
        </p:nvSpPr>
        <p:spPr>
          <a:xfrm rot="16200000">
            <a:off x="4451878" y="1360265"/>
            <a:ext cx="322784" cy="1746257"/>
          </a:xfrm>
          <a:prstGeom prst="leftBrace">
            <a:avLst>
              <a:gd name="adj1" fmla="val 43379"/>
              <a:gd name="adj2" fmla="val 50000"/>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AAB9016-96B9-6EF7-7374-102470D7A456}"/>
              </a:ext>
            </a:extLst>
          </p:cNvPr>
          <p:cNvSpPr txBox="1"/>
          <p:nvPr/>
        </p:nvSpPr>
        <p:spPr>
          <a:xfrm>
            <a:off x="1125808" y="2375744"/>
            <a:ext cx="1027204"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Calibri" panose="020F0502020204030204" pitchFamily="34" charset="0"/>
              </a:rPr>
              <a:t>Diffusion</a:t>
            </a:r>
          </a:p>
        </p:txBody>
      </p:sp>
      <p:sp>
        <p:nvSpPr>
          <p:cNvPr id="16" name="TextBox 15">
            <a:extLst>
              <a:ext uri="{FF2B5EF4-FFF2-40B4-BE49-F238E27FC236}">
                <a16:creationId xmlns:a16="http://schemas.microsoft.com/office/drawing/2014/main" id="{90D02D32-9780-DF0E-4743-FC96AF12CD61}"/>
              </a:ext>
            </a:extLst>
          </p:cNvPr>
          <p:cNvSpPr txBox="1"/>
          <p:nvPr/>
        </p:nvSpPr>
        <p:spPr>
          <a:xfrm>
            <a:off x="2413133" y="2385549"/>
            <a:ext cx="1128194"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Calibri" panose="020F0502020204030204" pitchFamily="34" charset="0"/>
              </a:rPr>
              <a:t>Advection</a:t>
            </a:r>
          </a:p>
        </p:txBody>
      </p:sp>
      <p:sp>
        <p:nvSpPr>
          <p:cNvPr id="17" name="TextBox 16">
            <a:extLst>
              <a:ext uri="{FF2B5EF4-FFF2-40B4-BE49-F238E27FC236}">
                <a16:creationId xmlns:a16="http://schemas.microsoft.com/office/drawing/2014/main" id="{FBBCA452-C88F-B4F2-57F1-E8A955902576}"/>
              </a:ext>
            </a:extLst>
          </p:cNvPr>
          <p:cNvSpPr txBox="1"/>
          <p:nvPr/>
        </p:nvSpPr>
        <p:spPr>
          <a:xfrm>
            <a:off x="3740141" y="2385549"/>
            <a:ext cx="1741823"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Calibri" panose="020F0502020204030204" pitchFamily="34" charset="0"/>
              </a:rPr>
              <a:t>Electromigration</a:t>
            </a:r>
          </a:p>
        </p:txBody>
      </p:sp>
      <p:pic>
        <p:nvPicPr>
          <p:cNvPr id="18" name="Picture 17">
            <a:extLst>
              <a:ext uri="{FF2B5EF4-FFF2-40B4-BE49-F238E27FC236}">
                <a16:creationId xmlns:a16="http://schemas.microsoft.com/office/drawing/2014/main" id="{DA17FD18-CA31-065E-3E5C-E1EF1A5279FC}"/>
              </a:ext>
            </a:extLst>
          </p:cNvPr>
          <p:cNvPicPr>
            <a:picLocks noChangeAspect="1"/>
          </p:cNvPicPr>
          <p:nvPr/>
        </p:nvPicPr>
        <p:blipFill>
          <a:blip r:embed="rId3"/>
          <a:stretch>
            <a:fillRect/>
          </a:stretch>
        </p:blipFill>
        <p:spPr>
          <a:xfrm>
            <a:off x="6673777" y="3479946"/>
            <a:ext cx="4292605" cy="2709218"/>
          </a:xfrm>
          <a:prstGeom prst="rect">
            <a:avLst/>
          </a:prstGeom>
        </p:spPr>
      </p:pic>
    </p:spTree>
    <p:extLst>
      <p:ext uri="{BB962C8B-B14F-4D97-AF65-F5344CB8AC3E}">
        <p14:creationId xmlns:p14="http://schemas.microsoft.com/office/powerpoint/2010/main" val="138981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88EF3-51B5-C7DC-2B4F-830477326BB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7DA6FE-A085-6590-765F-664AAD01A0EE}"/>
              </a:ext>
            </a:extLst>
          </p:cNvPr>
          <p:cNvSpPr>
            <a:spLocks noGrp="1"/>
          </p:cNvSpPr>
          <p:nvPr>
            <p:ph idx="1"/>
          </p:nvPr>
        </p:nvSpPr>
        <p:spPr>
          <a:xfrm>
            <a:off x="270627" y="963038"/>
            <a:ext cx="5825373" cy="5033816"/>
          </a:xfrm>
        </p:spPr>
        <p:txBody>
          <a:bodyPr>
            <a:normAutofit/>
          </a:bodyPr>
          <a:lstStyle/>
          <a:p>
            <a:pPr marL="457200" lvl="1" indent="0">
              <a:buNone/>
            </a:pPr>
            <a:endParaRPr lang="en-US" dirty="0"/>
          </a:p>
          <a:p>
            <a:pPr lvl="2"/>
            <a:endParaRPr lang="en-US" dirty="0"/>
          </a:p>
          <a:p>
            <a:pPr lvl="2"/>
            <a:endParaRPr lang="en-US" dirty="0"/>
          </a:p>
        </p:txBody>
      </p:sp>
      <p:sp>
        <p:nvSpPr>
          <p:cNvPr id="4" name="Title 3">
            <a:extLst>
              <a:ext uri="{FF2B5EF4-FFF2-40B4-BE49-F238E27FC236}">
                <a16:creationId xmlns:a16="http://schemas.microsoft.com/office/drawing/2014/main" id="{9E5E0E04-5E57-9531-2FAF-4553E2DEF153}"/>
              </a:ext>
            </a:extLst>
          </p:cNvPr>
          <p:cNvSpPr>
            <a:spLocks noGrp="1"/>
          </p:cNvSpPr>
          <p:nvPr>
            <p:ph type="title"/>
          </p:nvPr>
        </p:nvSpPr>
        <p:spPr/>
        <p:txBody>
          <a:bodyPr/>
          <a:lstStyle/>
          <a:p>
            <a:r>
              <a:rPr lang="en-US" dirty="0" err="1"/>
              <a:t>Donnan</a:t>
            </a:r>
            <a:r>
              <a:rPr lang="en-US" dirty="0"/>
              <a:t> Steric Pore Model </a:t>
            </a:r>
          </a:p>
        </p:txBody>
      </p:sp>
      <p:sp>
        <p:nvSpPr>
          <p:cNvPr id="9" name="TextBox 8">
            <a:extLst>
              <a:ext uri="{FF2B5EF4-FFF2-40B4-BE49-F238E27FC236}">
                <a16:creationId xmlns:a16="http://schemas.microsoft.com/office/drawing/2014/main" id="{424B7D6D-FB3B-A32C-F256-ECA9CDFADA79}"/>
              </a:ext>
            </a:extLst>
          </p:cNvPr>
          <p:cNvSpPr txBox="1"/>
          <p:nvPr/>
        </p:nvSpPr>
        <p:spPr>
          <a:xfrm>
            <a:off x="4399960" y="6222800"/>
            <a:ext cx="6103856" cy="577081"/>
          </a:xfrm>
          <a:prstGeom prst="rect">
            <a:avLst/>
          </a:prstGeom>
          <a:noFill/>
        </p:spPr>
        <p:txBody>
          <a:bodyPr wrap="square">
            <a:spAutoFit/>
          </a:bodyPr>
          <a:lstStyle/>
          <a:p>
            <a:r>
              <a:rPr lang="en-US" sz="1050" dirty="0" err="1">
                <a:effectLst/>
              </a:rPr>
              <a:t>Geraldes</a:t>
            </a:r>
            <a:r>
              <a:rPr lang="en-US" sz="1050" dirty="0">
                <a:effectLst/>
              </a:rPr>
              <a:t>, V., &amp; Brites Alves, A. M. (2008). Computer Program for simulation of mass transport in nanofiltration membranes. </a:t>
            </a:r>
            <a:r>
              <a:rPr lang="en-US" sz="1050" i="1" dirty="0">
                <a:effectLst/>
              </a:rPr>
              <a:t>Journal of Membrane Science</a:t>
            </a:r>
            <a:r>
              <a:rPr lang="en-US" sz="1050" dirty="0">
                <a:effectLst/>
              </a:rPr>
              <a:t>, </a:t>
            </a:r>
            <a:r>
              <a:rPr lang="en-US" sz="1050" i="1" dirty="0">
                <a:effectLst/>
              </a:rPr>
              <a:t>321</a:t>
            </a:r>
            <a:r>
              <a:rPr lang="en-US" sz="1050" dirty="0">
                <a:effectLst/>
              </a:rPr>
              <a:t>(2), 172–182. https://</a:t>
            </a:r>
            <a:r>
              <a:rPr lang="en-US" sz="1050" dirty="0" err="1">
                <a:effectLst/>
              </a:rPr>
              <a:t>doi.org</a:t>
            </a:r>
            <a:r>
              <a:rPr lang="en-US" sz="1050" dirty="0">
                <a:effectLst/>
              </a:rPr>
              <a:t>/10.1016/j.memsci.2008.04.054 </a:t>
            </a:r>
          </a:p>
        </p:txBody>
      </p:sp>
      <p:pic>
        <p:nvPicPr>
          <p:cNvPr id="6" name="Picture 5">
            <a:extLst>
              <a:ext uri="{FF2B5EF4-FFF2-40B4-BE49-F238E27FC236}">
                <a16:creationId xmlns:a16="http://schemas.microsoft.com/office/drawing/2014/main" id="{F1A2236E-AB68-5B28-032C-984F8D5A073E}"/>
              </a:ext>
            </a:extLst>
          </p:cNvPr>
          <p:cNvPicPr>
            <a:picLocks noChangeAspect="1"/>
          </p:cNvPicPr>
          <p:nvPr/>
        </p:nvPicPr>
        <p:blipFill>
          <a:blip r:embed="rId2"/>
          <a:stretch>
            <a:fillRect/>
          </a:stretch>
        </p:blipFill>
        <p:spPr>
          <a:xfrm>
            <a:off x="446456" y="1475824"/>
            <a:ext cx="4926821" cy="576947"/>
          </a:xfrm>
          <a:prstGeom prst="rect">
            <a:avLst/>
          </a:prstGeom>
        </p:spPr>
      </p:pic>
      <p:graphicFrame>
        <p:nvGraphicFramePr>
          <p:cNvPr id="8" name="Table 7">
            <a:extLst>
              <a:ext uri="{FF2B5EF4-FFF2-40B4-BE49-F238E27FC236}">
                <a16:creationId xmlns:a16="http://schemas.microsoft.com/office/drawing/2014/main" id="{64F50054-538E-3AAB-4303-FFFBA50CB086}"/>
              </a:ext>
            </a:extLst>
          </p:cNvPr>
          <p:cNvGraphicFramePr>
            <a:graphicFrameLocks noGrp="1"/>
          </p:cNvGraphicFramePr>
          <p:nvPr>
            <p:extLst>
              <p:ext uri="{D42A27DB-BD31-4B8C-83A1-F6EECF244321}">
                <p14:modId xmlns:p14="http://schemas.microsoft.com/office/powerpoint/2010/main" val="1368950629"/>
              </p:ext>
            </p:extLst>
          </p:nvPr>
        </p:nvGraphicFramePr>
        <p:xfrm>
          <a:off x="6290681" y="1295400"/>
          <a:ext cx="5058798" cy="2133600"/>
        </p:xfrm>
        <a:graphic>
          <a:graphicData uri="http://schemas.openxmlformats.org/drawingml/2006/table">
            <a:tbl>
              <a:tblPr firstRow="1" bandRow="1">
                <a:tableStyleId>{D7AC3CCA-C797-4891-BE02-D94E43425B78}</a:tableStyleId>
              </a:tblPr>
              <a:tblGrid>
                <a:gridCol w="789440">
                  <a:extLst>
                    <a:ext uri="{9D8B030D-6E8A-4147-A177-3AD203B41FA5}">
                      <a16:colId xmlns:a16="http://schemas.microsoft.com/office/drawing/2014/main" val="2445385516"/>
                    </a:ext>
                  </a:extLst>
                </a:gridCol>
                <a:gridCol w="1931510">
                  <a:extLst>
                    <a:ext uri="{9D8B030D-6E8A-4147-A177-3AD203B41FA5}">
                      <a16:colId xmlns:a16="http://schemas.microsoft.com/office/drawing/2014/main" val="4232831871"/>
                    </a:ext>
                  </a:extLst>
                </a:gridCol>
                <a:gridCol w="556182">
                  <a:extLst>
                    <a:ext uri="{9D8B030D-6E8A-4147-A177-3AD203B41FA5}">
                      <a16:colId xmlns:a16="http://schemas.microsoft.com/office/drawing/2014/main" val="1142160459"/>
                    </a:ext>
                  </a:extLst>
                </a:gridCol>
                <a:gridCol w="1781666">
                  <a:extLst>
                    <a:ext uri="{9D8B030D-6E8A-4147-A177-3AD203B41FA5}">
                      <a16:colId xmlns:a16="http://schemas.microsoft.com/office/drawing/2014/main" val="3659200295"/>
                    </a:ext>
                  </a:extLst>
                </a:gridCol>
              </a:tblGrid>
              <a:tr h="342792">
                <a:tc>
                  <a:txBody>
                    <a:bodyPr/>
                    <a:lstStyle/>
                    <a:p>
                      <a:pPr algn="ctr"/>
                      <a:r>
                        <a:rPr lang="en-US" b="1" dirty="0">
                          <a:latin typeface="Cambria Math" panose="02040503050406030204" pitchFamily="18" charset="0"/>
                          <a:ea typeface="Cambria Math" panose="02040503050406030204" pitchFamily="18" charset="0"/>
                        </a:rPr>
                        <a:t>J</a:t>
                      </a:r>
                      <a:r>
                        <a:rPr lang="en-US" b="1" baseline="-25000" dirty="0">
                          <a:latin typeface="Cambria Math" panose="02040503050406030204" pitchFamily="18" charset="0"/>
                          <a:ea typeface="Cambria Math" panose="02040503050406030204" pitchFamily="18" charset="0"/>
                        </a:rPr>
                        <a:t>i</a:t>
                      </a:r>
                    </a:p>
                  </a:txBody>
                  <a:tcPr/>
                </a:tc>
                <a:tc>
                  <a:txBody>
                    <a:bodyPr/>
                    <a:lstStyle/>
                    <a:p>
                      <a:r>
                        <a:rPr lang="en-US" sz="1400" b="0" dirty="0">
                          <a:latin typeface="Cambria Math" panose="02040503050406030204" pitchFamily="18" charset="0"/>
                          <a:ea typeface="Cambria Math" panose="02040503050406030204" pitchFamily="18" charset="0"/>
                        </a:rPr>
                        <a:t>Solute flux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mbria Math" panose="02040503050406030204" pitchFamily="18" charset="0"/>
                          <a:ea typeface="Cambria Math" panose="02040503050406030204" pitchFamily="18" charset="0"/>
                        </a:rPr>
                        <a:t>c</a:t>
                      </a:r>
                      <a:r>
                        <a:rPr lang="en-US" b="1" baseline="-25000" dirty="0">
                          <a:latin typeface="Cambria Math" panose="02040503050406030204" pitchFamily="18" charset="0"/>
                          <a:ea typeface="Cambria Math" panose="02040503050406030204" pitchFamily="18" charset="0"/>
                        </a:rPr>
                        <a:t>i</a:t>
                      </a:r>
                    </a:p>
                  </a:txBody>
                  <a:tcPr/>
                </a:tc>
                <a:tc>
                  <a:txBody>
                    <a:bodyPr/>
                    <a:lstStyle/>
                    <a:p>
                      <a:r>
                        <a:rPr lang="en-US" sz="1400" b="0" dirty="0">
                          <a:latin typeface="Cambria Math" panose="02040503050406030204" pitchFamily="18" charset="0"/>
                          <a:ea typeface="Cambria Math" panose="02040503050406030204" pitchFamily="18" charset="0"/>
                        </a:rPr>
                        <a:t>Ion concentration</a:t>
                      </a:r>
                    </a:p>
                  </a:txBody>
                  <a:tcPr/>
                </a:tc>
                <a:extLst>
                  <a:ext uri="{0D108BD9-81ED-4DB2-BD59-A6C34878D82A}">
                    <a16:rowId xmlns:a16="http://schemas.microsoft.com/office/drawing/2014/main" val="3738086470"/>
                  </a:ext>
                </a:extLst>
              </a:tr>
              <a:tr h="342792">
                <a:tc>
                  <a:txBody>
                    <a:bodyPr/>
                    <a:lstStyle/>
                    <a:p>
                      <a:pPr algn="ctr"/>
                      <a:r>
                        <a:rPr lang="en-US" b="1" baseline="0" dirty="0" err="1">
                          <a:latin typeface="Cambria Math" panose="02040503050406030204" pitchFamily="18" charset="0"/>
                          <a:ea typeface="Cambria Math" panose="02040503050406030204" pitchFamily="18" charset="0"/>
                        </a:rPr>
                        <a:t>J</a:t>
                      </a:r>
                      <a:r>
                        <a:rPr lang="en-US" b="1" baseline="-25000" dirty="0" err="1">
                          <a:latin typeface="Cambria Math" panose="02040503050406030204" pitchFamily="18" charset="0"/>
                          <a:ea typeface="Cambria Math" panose="02040503050406030204" pitchFamily="18" charset="0"/>
                        </a:rPr>
                        <a:t>v</a:t>
                      </a:r>
                      <a:endParaRPr lang="en-US" b="1" baseline="-25000" dirty="0">
                        <a:latin typeface="Cambria Math" panose="02040503050406030204" pitchFamily="18" charset="0"/>
                        <a:ea typeface="Cambria Math" panose="02040503050406030204" pitchFamily="18" charset="0"/>
                      </a:endParaRPr>
                    </a:p>
                  </a:txBody>
                  <a:tcPr/>
                </a:tc>
                <a:tc>
                  <a:txBody>
                    <a:bodyPr/>
                    <a:lstStyle/>
                    <a:p>
                      <a:r>
                        <a:rPr lang="en-US" sz="1400" b="0" dirty="0">
                          <a:latin typeface="Cambria Math" panose="02040503050406030204" pitchFamily="18" charset="0"/>
                          <a:ea typeface="Cambria Math" panose="02040503050406030204" pitchFamily="18" charset="0"/>
                        </a:rPr>
                        <a:t>Permeate volume flux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mbria Math" panose="02040503050406030204" pitchFamily="18" charset="0"/>
                          <a:ea typeface="Cambria Math" panose="02040503050406030204" pitchFamily="18" charset="0"/>
                        </a:rPr>
                        <a:t>z</a:t>
                      </a:r>
                      <a:r>
                        <a:rPr lang="en-US" b="1" baseline="-25000" dirty="0">
                          <a:latin typeface="Cambria Math" panose="02040503050406030204" pitchFamily="18" charset="0"/>
                          <a:ea typeface="Cambria Math" panose="02040503050406030204" pitchFamily="18" charset="0"/>
                        </a:rPr>
                        <a:t>i</a:t>
                      </a:r>
                    </a:p>
                  </a:txBody>
                  <a:tcPr/>
                </a:tc>
                <a:tc>
                  <a:txBody>
                    <a:bodyPr/>
                    <a:lstStyle/>
                    <a:p>
                      <a:r>
                        <a:rPr lang="en-US" sz="1400" b="0" dirty="0">
                          <a:latin typeface="Cambria Math" panose="02040503050406030204" pitchFamily="18" charset="0"/>
                          <a:ea typeface="Cambria Math" panose="02040503050406030204" pitchFamily="18" charset="0"/>
                        </a:rPr>
                        <a:t>Ion valence</a:t>
                      </a:r>
                    </a:p>
                  </a:txBody>
                  <a:tcPr/>
                </a:tc>
                <a:extLst>
                  <a:ext uri="{0D108BD9-81ED-4DB2-BD59-A6C34878D82A}">
                    <a16:rowId xmlns:a16="http://schemas.microsoft.com/office/drawing/2014/main" val="1449044232"/>
                  </a:ext>
                </a:extLst>
              </a:tr>
              <a:tr h="342792">
                <a:tc>
                  <a:txBody>
                    <a:bodyPr/>
                    <a:lstStyle/>
                    <a:p>
                      <a:pPr algn="ctr"/>
                      <a:r>
                        <a:rPr lang="en-US" b="1" dirty="0" err="1">
                          <a:latin typeface="Cambria Math" panose="02040503050406030204" pitchFamily="18" charset="0"/>
                          <a:ea typeface="Cambria Math" panose="02040503050406030204" pitchFamily="18" charset="0"/>
                        </a:rPr>
                        <a:t>D</a:t>
                      </a:r>
                      <a:r>
                        <a:rPr lang="en-US" b="1" baseline="-25000" dirty="0" err="1">
                          <a:latin typeface="Cambria Math" panose="02040503050406030204" pitchFamily="18" charset="0"/>
                          <a:ea typeface="Cambria Math" panose="02040503050406030204" pitchFamily="18" charset="0"/>
                        </a:rPr>
                        <a:t>i,p</a:t>
                      </a:r>
                      <a:endParaRPr lang="en-US" b="1" baseline="-25000" dirty="0">
                        <a:latin typeface="Cambria Math" panose="02040503050406030204" pitchFamily="18" charset="0"/>
                        <a:ea typeface="Cambria Math" panose="02040503050406030204" pitchFamily="18" charset="0"/>
                      </a:endParaRPr>
                    </a:p>
                  </a:txBody>
                  <a:tcPr/>
                </a:tc>
                <a:tc>
                  <a:txBody>
                    <a:bodyPr/>
                    <a:lstStyle/>
                    <a:p>
                      <a:r>
                        <a:rPr lang="en-US" sz="1400" b="0" dirty="0">
                          <a:latin typeface="Cambria Math" panose="02040503050406030204" pitchFamily="18" charset="0"/>
                          <a:ea typeface="Cambria Math" panose="02040503050406030204" pitchFamily="18" charset="0"/>
                        </a:rPr>
                        <a:t>Hindered diffusion coefficient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mbria Math" panose="02040503050406030204" pitchFamily="18" charset="0"/>
                          <a:ea typeface="Cambria Math" panose="02040503050406030204" pitchFamily="18" charset="0"/>
                        </a:rPr>
                        <a:t>RT</a:t>
                      </a:r>
                    </a:p>
                  </a:txBody>
                  <a:tcPr/>
                </a:tc>
                <a:tc>
                  <a:txBody>
                    <a:bodyPr/>
                    <a:lstStyle/>
                    <a:p>
                      <a:r>
                        <a:rPr lang="en-US" sz="1400" b="0" dirty="0">
                          <a:latin typeface="Cambria Math" panose="02040503050406030204" pitchFamily="18" charset="0"/>
                          <a:ea typeface="Cambria Math" panose="02040503050406030204" pitchFamily="18" charset="0"/>
                        </a:rPr>
                        <a:t>Thermal energy</a:t>
                      </a:r>
                    </a:p>
                  </a:txBody>
                  <a:tcPr/>
                </a:tc>
                <a:extLst>
                  <a:ext uri="{0D108BD9-81ED-4DB2-BD59-A6C34878D82A}">
                    <a16:rowId xmlns:a16="http://schemas.microsoft.com/office/drawing/2014/main" val="3152155569"/>
                  </a:ext>
                </a:extLst>
              </a:tr>
              <a:tr h="3427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err="1">
                          <a:latin typeface="Cambria Math" panose="02040503050406030204" pitchFamily="18" charset="0"/>
                          <a:ea typeface="Cambria Math" panose="02040503050406030204" pitchFamily="18" charset="0"/>
                        </a:rPr>
                        <a:t>K</a:t>
                      </a:r>
                      <a:r>
                        <a:rPr lang="en-US" b="1" baseline="-25000" dirty="0" err="1">
                          <a:latin typeface="Cambria Math" panose="02040503050406030204" pitchFamily="18" charset="0"/>
                          <a:ea typeface="Cambria Math" panose="02040503050406030204" pitchFamily="18" charset="0"/>
                        </a:rPr>
                        <a:t>i,c</a:t>
                      </a:r>
                      <a:endParaRPr lang="en-US" b="1" baseline="-25000" dirty="0">
                        <a:latin typeface="Cambria Math" panose="02040503050406030204" pitchFamily="18" charset="0"/>
                        <a:ea typeface="Cambria Math" panose="02040503050406030204" pitchFamily="18" charset="0"/>
                      </a:endParaRPr>
                    </a:p>
                  </a:txBody>
                  <a:tcPr/>
                </a:tc>
                <a:tc>
                  <a:txBody>
                    <a:bodyPr/>
                    <a:lstStyle/>
                    <a:p>
                      <a:r>
                        <a:rPr lang="en-US" sz="1400" b="0" dirty="0">
                          <a:latin typeface="Cambria Math" panose="02040503050406030204" pitchFamily="18" charset="0"/>
                          <a:ea typeface="Cambria Math" panose="02040503050406030204" pitchFamily="18" charset="0"/>
                        </a:rPr>
                        <a:t>Convection hindrance coefficient</a:t>
                      </a:r>
                    </a:p>
                  </a:txBody>
                  <a:tcPr/>
                </a:tc>
                <a:tc>
                  <a:txBody>
                    <a:bodyPr/>
                    <a:lstStyle/>
                    <a:p>
                      <a:r>
                        <a:rPr lang="en-US" b="1" dirty="0" err="1">
                          <a:latin typeface="Cambria Math" panose="02040503050406030204" pitchFamily="18" charset="0"/>
                          <a:ea typeface="Cambria Math" panose="02040503050406030204" pitchFamily="18" charset="0"/>
                        </a:rPr>
                        <a:t>ψ</a:t>
                      </a:r>
                      <a:endParaRPr lang="en-US" b="1" dirty="0">
                        <a:latin typeface="Cambria Math" panose="02040503050406030204" pitchFamily="18" charset="0"/>
                        <a:ea typeface="Cambria Math" panose="02040503050406030204" pitchFamily="18" charset="0"/>
                      </a:endParaRPr>
                    </a:p>
                  </a:txBody>
                  <a:tcPr/>
                </a:tc>
                <a:tc>
                  <a:txBody>
                    <a:bodyPr/>
                    <a:lstStyle/>
                    <a:p>
                      <a:r>
                        <a:rPr lang="en-US" sz="1400" b="0" dirty="0">
                          <a:latin typeface="Cambria Math" panose="02040503050406030204" pitchFamily="18" charset="0"/>
                          <a:ea typeface="Cambria Math" panose="02040503050406030204" pitchFamily="18" charset="0"/>
                        </a:rPr>
                        <a:t>Electrostatic potential</a:t>
                      </a:r>
                    </a:p>
                  </a:txBody>
                  <a:tcPr/>
                </a:tc>
                <a:extLst>
                  <a:ext uri="{0D108BD9-81ED-4DB2-BD59-A6C34878D82A}">
                    <a16:rowId xmlns:a16="http://schemas.microsoft.com/office/drawing/2014/main" val="1293225957"/>
                  </a:ext>
                </a:extLst>
              </a:tr>
              <a:tr h="342792">
                <a:tc>
                  <a:txBody>
                    <a:bodyPr/>
                    <a:lstStyle/>
                    <a:p>
                      <a:pPr algn="ctr"/>
                      <a:r>
                        <a:rPr lang="en-US" b="1" dirty="0">
                          <a:latin typeface="Cambria Math" panose="02040503050406030204" pitchFamily="18" charset="0"/>
                          <a:ea typeface="Cambria Math" panose="02040503050406030204" pitchFamily="18" charset="0"/>
                        </a:rPr>
                        <a:t>F</a:t>
                      </a:r>
                    </a:p>
                  </a:txBody>
                  <a:tcPr/>
                </a:tc>
                <a:tc>
                  <a:txBody>
                    <a:bodyPr/>
                    <a:lstStyle/>
                    <a:p>
                      <a:r>
                        <a:rPr lang="en-US" sz="1400" b="0" dirty="0">
                          <a:latin typeface="Cambria Math" panose="02040503050406030204" pitchFamily="18" charset="0"/>
                          <a:ea typeface="Cambria Math" panose="02040503050406030204" pitchFamily="18" charset="0"/>
                        </a:rPr>
                        <a:t>Faraday constant</a:t>
                      </a:r>
                    </a:p>
                  </a:txBody>
                  <a:tcPr/>
                </a:tc>
                <a:tc>
                  <a:txBody>
                    <a:bodyPr/>
                    <a:lstStyle/>
                    <a:p>
                      <a:endParaRPr lang="en-US" dirty="0">
                        <a:latin typeface="Cambria Math" panose="02040503050406030204" pitchFamily="18" charset="0"/>
                        <a:ea typeface="Cambria Math" panose="02040503050406030204" pitchFamily="18" charset="0"/>
                      </a:endParaRPr>
                    </a:p>
                  </a:txBody>
                  <a:tcPr/>
                </a:tc>
                <a:tc>
                  <a:txBody>
                    <a:bodyPr/>
                    <a:lstStyle/>
                    <a:p>
                      <a:endParaRPr lang="en-US"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386281146"/>
                  </a:ext>
                </a:extLst>
              </a:tr>
            </a:tbl>
          </a:graphicData>
        </a:graphic>
      </p:graphicFrame>
      <p:sp>
        <p:nvSpPr>
          <p:cNvPr id="12" name="Left Brace 11">
            <a:extLst>
              <a:ext uri="{FF2B5EF4-FFF2-40B4-BE49-F238E27FC236}">
                <a16:creationId xmlns:a16="http://schemas.microsoft.com/office/drawing/2014/main" id="{C333411E-DEB3-861C-2CBA-EE006AB17A37}"/>
              </a:ext>
            </a:extLst>
          </p:cNvPr>
          <p:cNvSpPr/>
          <p:nvPr/>
        </p:nvSpPr>
        <p:spPr>
          <a:xfrm rot="16200000">
            <a:off x="2815838" y="1665957"/>
            <a:ext cx="322784" cy="1096790"/>
          </a:xfrm>
          <a:prstGeom prst="leftBrace">
            <a:avLst>
              <a:gd name="adj1" fmla="val 43379"/>
              <a:gd name="adj2" fmla="val 50000"/>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2263129B-1814-CB16-BE8C-0A6C0468E6E4}"/>
              </a:ext>
            </a:extLst>
          </p:cNvPr>
          <p:cNvSpPr/>
          <p:nvPr/>
        </p:nvSpPr>
        <p:spPr>
          <a:xfrm rot="16200000">
            <a:off x="1478018" y="1619608"/>
            <a:ext cx="322784" cy="1189487"/>
          </a:xfrm>
          <a:prstGeom prst="leftBrace">
            <a:avLst>
              <a:gd name="adj1" fmla="val 43379"/>
              <a:gd name="adj2" fmla="val 50000"/>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65C6A668-77FB-50B7-8AE2-2DA4B0683044}"/>
              </a:ext>
            </a:extLst>
          </p:cNvPr>
          <p:cNvSpPr/>
          <p:nvPr/>
        </p:nvSpPr>
        <p:spPr>
          <a:xfrm rot="16200000">
            <a:off x="4451878" y="1360265"/>
            <a:ext cx="322784" cy="1746257"/>
          </a:xfrm>
          <a:prstGeom prst="leftBrace">
            <a:avLst>
              <a:gd name="adj1" fmla="val 43379"/>
              <a:gd name="adj2" fmla="val 50000"/>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1C398EA7-7263-D710-5CBD-DCBCF52A4F9B}"/>
              </a:ext>
            </a:extLst>
          </p:cNvPr>
          <p:cNvSpPr txBox="1"/>
          <p:nvPr/>
        </p:nvSpPr>
        <p:spPr>
          <a:xfrm>
            <a:off x="1125808" y="2375744"/>
            <a:ext cx="1027204"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Calibri" panose="020F0502020204030204" pitchFamily="34" charset="0"/>
              </a:rPr>
              <a:t>Diffusion</a:t>
            </a:r>
          </a:p>
        </p:txBody>
      </p:sp>
      <p:sp>
        <p:nvSpPr>
          <p:cNvPr id="16" name="TextBox 15">
            <a:extLst>
              <a:ext uri="{FF2B5EF4-FFF2-40B4-BE49-F238E27FC236}">
                <a16:creationId xmlns:a16="http://schemas.microsoft.com/office/drawing/2014/main" id="{A99F8BC3-0657-7EA5-8022-62A4D0FF4404}"/>
              </a:ext>
            </a:extLst>
          </p:cNvPr>
          <p:cNvSpPr txBox="1"/>
          <p:nvPr/>
        </p:nvSpPr>
        <p:spPr>
          <a:xfrm>
            <a:off x="2413133" y="2385549"/>
            <a:ext cx="1128194"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Calibri" panose="020F0502020204030204" pitchFamily="34" charset="0"/>
              </a:rPr>
              <a:t>Advection</a:t>
            </a:r>
          </a:p>
        </p:txBody>
      </p:sp>
      <p:sp>
        <p:nvSpPr>
          <p:cNvPr id="17" name="TextBox 16">
            <a:extLst>
              <a:ext uri="{FF2B5EF4-FFF2-40B4-BE49-F238E27FC236}">
                <a16:creationId xmlns:a16="http://schemas.microsoft.com/office/drawing/2014/main" id="{69D39C6C-BE83-062A-8F4F-C9DE37112276}"/>
              </a:ext>
            </a:extLst>
          </p:cNvPr>
          <p:cNvSpPr txBox="1"/>
          <p:nvPr/>
        </p:nvSpPr>
        <p:spPr>
          <a:xfrm>
            <a:off x="3740141" y="2385549"/>
            <a:ext cx="1741823"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Calibri" panose="020F0502020204030204" pitchFamily="34" charset="0"/>
              </a:rPr>
              <a:t>Electromigration</a:t>
            </a:r>
          </a:p>
        </p:txBody>
      </p:sp>
      <p:pic>
        <p:nvPicPr>
          <p:cNvPr id="7" name="Picture 6">
            <a:extLst>
              <a:ext uri="{FF2B5EF4-FFF2-40B4-BE49-F238E27FC236}">
                <a16:creationId xmlns:a16="http://schemas.microsoft.com/office/drawing/2014/main" id="{2BE0A15B-1FBE-8A3C-1AD7-72C0D362D820}"/>
              </a:ext>
            </a:extLst>
          </p:cNvPr>
          <p:cNvPicPr>
            <a:picLocks noChangeAspect="1"/>
          </p:cNvPicPr>
          <p:nvPr/>
        </p:nvPicPr>
        <p:blipFill>
          <a:blip r:embed="rId3">
            <a:alphaModFix/>
          </a:blip>
          <a:stretch>
            <a:fillRect/>
          </a:stretch>
        </p:blipFill>
        <p:spPr>
          <a:xfrm>
            <a:off x="6654920" y="3493569"/>
            <a:ext cx="4292605" cy="2709218"/>
          </a:xfrm>
          <a:prstGeom prst="rect">
            <a:avLst/>
          </a:prstGeom>
        </p:spPr>
      </p:pic>
      <p:cxnSp>
        <p:nvCxnSpPr>
          <p:cNvPr id="11" name="Straight Arrow Connector 10">
            <a:extLst>
              <a:ext uri="{FF2B5EF4-FFF2-40B4-BE49-F238E27FC236}">
                <a16:creationId xmlns:a16="http://schemas.microsoft.com/office/drawing/2014/main" id="{F1176744-3B59-8333-F571-ACD9D96469F2}"/>
              </a:ext>
            </a:extLst>
          </p:cNvPr>
          <p:cNvCxnSpPr>
            <a:cxnSpLocks/>
          </p:cNvCxnSpPr>
          <p:nvPr/>
        </p:nvCxnSpPr>
        <p:spPr>
          <a:xfrm>
            <a:off x="2969445" y="2936918"/>
            <a:ext cx="0" cy="984163"/>
          </a:xfrm>
          <a:prstGeom prst="straightConnector1">
            <a:avLst/>
          </a:prstGeom>
          <a:ln w="28575">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D42CAB6-9E28-155F-09F2-4F371753B976}"/>
              </a:ext>
            </a:extLst>
          </p:cNvPr>
          <p:cNvSpPr txBox="1"/>
          <p:nvPr/>
        </p:nvSpPr>
        <p:spPr>
          <a:xfrm>
            <a:off x="3074247" y="3161734"/>
            <a:ext cx="1458476"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1" u="none" baseline="0" dirty="0">
                <a:solidFill>
                  <a:srgbClr val="000000"/>
                </a:solidFill>
                <a:latin typeface="Calibri" panose="020F0502020204030204" pitchFamily="34" charset="0"/>
              </a:rPr>
              <a:t>Discretization</a:t>
            </a:r>
          </a:p>
        </p:txBody>
      </p:sp>
      <p:pic>
        <p:nvPicPr>
          <p:cNvPr id="23" name="Picture 22">
            <a:extLst>
              <a:ext uri="{FF2B5EF4-FFF2-40B4-BE49-F238E27FC236}">
                <a16:creationId xmlns:a16="http://schemas.microsoft.com/office/drawing/2014/main" id="{1AF81575-4471-0F1C-D809-7BF1297A9F96}"/>
              </a:ext>
            </a:extLst>
          </p:cNvPr>
          <p:cNvPicPr>
            <a:picLocks noChangeAspect="1"/>
          </p:cNvPicPr>
          <p:nvPr/>
        </p:nvPicPr>
        <p:blipFill>
          <a:blip r:embed="rId4"/>
          <a:stretch>
            <a:fillRect/>
          </a:stretch>
        </p:blipFill>
        <p:spPr>
          <a:xfrm>
            <a:off x="972469" y="4148221"/>
            <a:ext cx="3993952" cy="1891489"/>
          </a:xfrm>
          <a:prstGeom prst="rect">
            <a:avLst/>
          </a:prstGeom>
        </p:spPr>
      </p:pic>
    </p:spTree>
    <p:extLst>
      <p:ext uri="{BB962C8B-B14F-4D97-AF65-F5344CB8AC3E}">
        <p14:creationId xmlns:p14="http://schemas.microsoft.com/office/powerpoint/2010/main" val="19947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8203F-553B-C9B9-92F5-DEF13ED6ECE2}"/>
              </a:ext>
            </a:extLst>
          </p:cNvPr>
          <p:cNvSpPr>
            <a:spLocks noGrp="1"/>
          </p:cNvSpPr>
          <p:nvPr>
            <p:ph type="title"/>
          </p:nvPr>
        </p:nvSpPr>
        <p:spPr/>
        <p:txBody>
          <a:bodyPr/>
          <a:lstStyle/>
          <a:p>
            <a:r>
              <a:rPr lang="en-US" dirty="0"/>
              <a:t>Membrane distillation (MD)</a:t>
            </a:r>
          </a:p>
        </p:txBody>
      </p:sp>
      <p:pic>
        <p:nvPicPr>
          <p:cNvPr id="6" name="Picture 5" descr="A diagram of a structure&#10;&#10;Description automatically generated">
            <a:extLst>
              <a:ext uri="{FF2B5EF4-FFF2-40B4-BE49-F238E27FC236}">
                <a16:creationId xmlns:a16="http://schemas.microsoft.com/office/drawing/2014/main" id="{53E878DC-0651-94A9-89B9-5B52527F3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11465"/>
            <a:ext cx="3007360" cy="2915920"/>
          </a:xfrm>
          <a:prstGeom prst="rect">
            <a:avLst/>
          </a:prstGeom>
        </p:spPr>
      </p:pic>
      <p:sp>
        <p:nvSpPr>
          <p:cNvPr id="9" name="Content Placeholder 8">
            <a:extLst>
              <a:ext uri="{FF2B5EF4-FFF2-40B4-BE49-F238E27FC236}">
                <a16:creationId xmlns:a16="http://schemas.microsoft.com/office/drawing/2014/main" id="{3C6450EB-ECFD-790F-4823-F0B5F64C1257}"/>
              </a:ext>
            </a:extLst>
          </p:cNvPr>
          <p:cNvSpPr>
            <a:spLocks noGrp="1"/>
          </p:cNvSpPr>
          <p:nvPr>
            <p:ph idx="1"/>
          </p:nvPr>
        </p:nvSpPr>
        <p:spPr>
          <a:xfrm>
            <a:off x="270627" y="820132"/>
            <a:ext cx="5825373" cy="5176722"/>
          </a:xfrm>
        </p:spPr>
        <p:txBody>
          <a:bodyPr/>
          <a:lstStyle/>
          <a:p>
            <a:r>
              <a:rPr lang="en-US" dirty="0"/>
              <a:t>Membrane is hydrophobic</a:t>
            </a:r>
          </a:p>
          <a:p>
            <a:pPr lvl="1"/>
            <a:r>
              <a:rPr lang="en-US" dirty="0"/>
              <a:t>Water contact angle &gt; 90°</a:t>
            </a:r>
          </a:p>
          <a:p>
            <a:r>
              <a:rPr lang="en-US" dirty="0"/>
              <a:t>Liquid cannot pass through pores</a:t>
            </a:r>
          </a:p>
          <a:p>
            <a:pPr lvl="1"/>
            <a:r>
              <a:rPr lang="en-US" dirty="0"/>
              <a:t>Any water that is present is in the vapor phase</a:t>
            </a:r>
          </a:p>
          <a:p>
            <a:r>
              <a:rPr lang="en-US" dirty="0"/>
              <a:t>Vapor pressure of metals/salts at normal operating conditions (below several hundred </a:t>
            </a:r>
            <a:r>
              <a:rPr lang="en-US" dirty="0" err="1"/>
              <a:t>Celcius</a:t>
            </a:r>
            <a:r>
              <a:rPr lang="en-US" dirty="0"/>
              <a:t>) is extremely low</a:t>
            </a:r>
          </a:p>
          <a:p>
            <a:pPr lvl="1"/>
            <a:r>
              <a:rPr lang="en-US" dirty="0"/>
              <a:t>Almost no solute should pass through</a:t>
            </a:r>
          </a:p>
          <a:p>
            <a:r>
              <a:rPr lang="en-US" dirty="0"/>
              <a:t>Vapor pressure difference arises due to temperature change</a:t>
            </a:r>
          </a:p>
          <a:p>
            <a:pPr lvl="1"/>
            <a:r>
              <a:rPr lang="en-US" dirty="0"/>
              <a:t>This is the driving force</a:t>
            </a:r>
          </a:p>
        </p:txBody>
      </p:sp>
      <p:pic>
        <p:nvPicPr>
          <p:cNvPr id="2050" name="Picture 2">
            <a:extLst>
              <a:ext uri="{FF2B5EF4-FFF2-40B4-BE49-F238E27FC236}">
                <a16:creationId xmlns:a16="http://schemas.microsoft.com/office/drawing/2014/main" id="{0AC4C591-0397-7285-5395-8BC30BDAA0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65" t="24248" r="64931" b="42017"/>
          <a:stretch/>
        </p:blipFill>
        <p:spPr bwMode="auto">
          <a:xfrm>
            <a:off x="9218936" y="3048000"/>
            <a:ext cx="2705612" cy="294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55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F70BE-7F50-A7D1-24BD-DFF119A7EE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42ED72-E4A2-B691-22F6-4D80F41E21A6}"/>
              </a:ext>
            </a:extLst>
          </p:cNvPr>
          <p:cNvSpPr>
            <a:spLocks noGrp="1"/>
          </p:cNvSpPr>
          <p:nvPr>
            <p:ph type="title"/>
          </p:nvPr>
        </p:nvSpPr>
        <p:spPr>
          <a:xfrm>
            <a:off x="270626" y="134544"/>
            <a:ext cx="10204334" cy="602548"/>
          </a:xfrm>
        </p:spPr>
        <p:txBody>
          <a:bodyPr>
            <a:normAutofit/>
          </a:bodyPr>
          <a:lstStyle/>
          <a:p>
            <a:r>
              <a:rPr lang="en-US" sz="2800" dirty="0"/>
              <a:t>Membrane distillation (MD) – </a:t>
            </a:r>
            <a:r>
              <a:rPr lang="en-US" sz="2800" dirty="0" err="1"/>
              <a:t>WaterTAP</a:t>
            </a:r>
            <a:r>
              <a:rPr lang="en-US" sz="2800" dirty="0"/>
              <a:t> process model</a:t>
            </a:r>
          </a:p>
        </p:txBody>
      </p:sp>
      <p:pic>
        <p:nvPicPr>
          <p:cNvPr id="4098" name="Picture 2">
            <a:extLst>
              <a:ext uri="{FF2B5EF4-FFF2-40B4-BE49-F238E27FC236}">
                <a16:creationId xmlns:a16="http://schemas.microsoft.com/office/drawing/2014/main" id="{4D2460EC-B6E0-C927-272C-E1F5D8031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890" y="737092"/>
            <a:ext cx="6097110" cy="549656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61520C2E-0C5A-3882-0D75-8AD46A2FE44F}"/>
              </a:ext>
            </a:extLst>
          </p:cNvPr>
          <p:cNvSpPr>
            <a:spLocks noGrp="1"/>
          </p:cNvSpPr>
          <p:nvPr>
            <p:ph idx="1"/>
          </p:nvPr>
        </p:nvSpPr>
        <p:spPr>
          <a:xfrm>
            <a:off x="270627" y="820132"/>
            <a:ext cx="5825373" cy="5176722"/>
          </a:xfrm>
        </p:spPr>
        <p:txBody>
          <a:bodyPr/>
          <a:lstStyle/>
          <a:p>
            <a:r>
              <a:rPr lang="en-US" dirty="0"/>
              <a:t>Process components	</a:t>
            </a:r>
          </a:p>
          <a:p>
            <a:pPr lvl="1"/>
            <a:r>
              <a:rPr lang="en-US" dirty="0"/>
              <a:t>Heater</a:t>
            </a:r>
          </a:p>
          <a:p>
            <a:pPr lvl="1"/>
            <a:r>
              <a:rPr lang="en-US" dirty="0"/>
              <a:t>Cooler</a:t>
            </a:r>
          </a:p>
          <a:p>
            <a:pPr lvl="1"/>
            <a:r>
              <a:rPr lang="en-US" dirty="0"/>
              <a:t>Heat Exchanger</a:t>
            </a:r>
          </a:p>
          <a:p>
            <a:pPr lvl="1"/>
            <a:r>
              <a:rPr lang="en-US" dirty="0"/>
              <a:t>MD unit</a:t>
            </a:r>
          </a:p>
          <a:p>
            <a:r>
              <a:rPr lang="en-US" dirty="0"/>
              <a:t>Total process cost incorporates individual costs for all process components</a:t>
            </a:r>
          </a:p>
        </p:txBody>
      </p:sp>
    </p:spTree>
    <p:extLst>
      <p:ext uri="{BB962C8B-B14F-4D97-AF65-F5344CB8AC3E}">
        <p14:creationId xmlns:p14="http://schemas.microsoft.com/office/powerpoint/2010/main" val="2187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5795C6-3AA8-476A-88E1-552CF42AA0D7}"/>
              </a:ext>
            </a:extLst>
          </p:cNvPr>
          <p:cNvSpPr>
            <a:spLocks noGrp="1"/>
          </p:cNvSpPr>
          <p:nvPr>
            <p:ph sz="quarter" idx="10"/>
          </p:nvPr>
        </p:nvSpPr>
        <p:spPr/>
        <p:txBody>
          <a:bodyPr/>
          <a:lstStyle/>
          <a:p>
            <a:r>
              <a:rPr lang="en-US" sz="3600" dirty="0">
                <a:latin typeface="Century Gothic" panose="020B0502020202020204" pitchFamily="34" charset="0"/>
              </a:rPr>
              <a:t>Results</a:t>
            </a:r>
          </a:p>
        </p:txBody>
      </p:sp>
    </p:spTree>
    <p:extLst>
      <p:ext uri="{BB962C8B-B14F-4D97-AF65-F5344CB8AC3E}">
        <p14:creationId xmlns:p14="http://schemas.microsoft.com/office/powerpoint/2010/main" val="2617935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8203F-553B-C9B9-92F5-DEF13ED6ECE2}"/>
              </a:ext>
            </a:extLst>
          </p:cNvPr>
          <p:cNvSpPr>
            <a:spLocks noGrp="1"/>
          </p:cNvSpPr>
          <p:nvPr>
            <p:ph type="title"/>
          </p:nvPr>
        </p:nvSpPr>
        <p:spPr/>
        <p:txBody>
          <a:bodyPr/>
          <a:lstStyle/>
          <a:p>
            <a:r>
              <a:rPr lang="en-US" dirty="0"/>
              <a:t>A sample flowsheet/stream table</a:t>
            </a:r>
          </a:p>
        </p:txBody>
      </p:sp>
      <p:pic>
        <p:nvPicPr>
          <p:cNvPr id="5122" name="Picture 2">
            <a:extLst>
              <a:ext uri="{FF2B5EF4-FFF2-40B4-BE49-F238E27FC236}">
                <a16:creationId xmlns:a16="http://schemas.microsoft.com/office/drawing/2014/main" id="{6CBB7543-B4C5-FF83-BC30-40AB88A70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26" y="955556"/>
            <a:ext cx="11066561" cy="31686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FDB4536-F9C5-F648-BE59-235E6FFF2F3D}"/>
              </a:ext>
            </a:extLst>
          </p:cNvPr>
          <p:cNvPicPr>
            <a:picLocks noChangeAspect="1"/>
          </p:cNvPicPr>
          <p:nvPr/>
        </p:nvPicPr>
        <p:blipFill>
          <a:blip r:embed="rId3"/>
          <a:stretch>
            <a:fillRect/>
          </a:stretch>
        </p:blipFill>
        <p:spPr>
          <a:xfrm>
            <a:off x="69272" y="4415466"/>
            <a:ext cx="12053455" cy="1486978"/>
          </a:xfrm>
          <a:prstGeom prst="rect">
            <a:avLst/>
          </a:prstGeom>
        </p:spPr>
      </p:pic>
    </p:spTree>
    <p:extLst>
      <p:ext uri="{BB962C8B-B14F-4D97-AF65-F5344CB8AC3E}">
        <p14:creationId xmlns:p14="http://schemas.microsoft.com/office/powerpoint/2010/main" val="4200983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3F037-DA78-03F1-E776-3955370C9C82}"/>
              </a:ext>
            </a:extLst>
          </p:cNvPr>
          <p:cNvSpPr>
            <a:spLocks noGrp="1"/>
          </p:cNvSpPr>
          <p:nvPr>
            <p:ph type="title"/>
          </p:nvPr>
        </p:nvSpPr>
        <p:spPr/>
        <p:txBody>
          <a:bodyPr>
            <a:normAutofit fontScale="90000"/>
          </a:bodyPr>
          <a:lstStyle/>
          <a:p>
            <a:r>
              <a:rPr lang="en-US" dirty="0"/>
              <a:t>Normalized water cost and energy consumption</a:t>
            </a:r>
          </a:p>
        </p:txBody>
      </p:sp>
      <p:sp>
        <p:nvSpPr>
          <p:cNvPr id="5" name="Slide Number Placeholder 4">
            <a:extLst>
              <a:ext uri="{FF2B5EF4-FFF2-40B4-BE49-F238E27FC236}">
                <a16:creationId xmlns:a16="http://schemas.microsoft.com/office/drawing/2014/main" id="{77BE87B3-649E-8C00-D7EC-02D15EEC94AE}"/>
              </a:ext>
            </a:extLst>
          </p:cNvPr>
          <p:cNvSpPr>
            <a:spLocks noGrp="1"/>
          </p:cNvSpPr>
          <p:nvPr>
            <p:ph type="sldNum" sz="quarter" idx="15"/>
          </p:nvPr>
        </p:nvSpPr>
        <p:spPr/>
        <p:txBody>
          <a:bodyPr/>
          <a:lstStyle/>
          <a:p>
            <a:fld id="{6CBE36CA-A7C6-4838-9ACB-C8D30B8F2C6D}" type="slidenum">
              <a:rPr lang="en-US" smtClean="0"/>
              <a:pPr/>
              <a:t>17</a:t>
            </a:fld>
            <a:endParaRPr lang="en-US" dirty="0"/>
          </a:p>
        </p:txBody>
      </p:sp>
      <p:pic>
        <p:nvPicPr>
          <p:cNvPr id="15" name="Content Placeholder 14" descr="A graph of fractional recovery&#10;&#10;Description automatically generated">
            <a:extLst>
              <a:ext uri="{FF2B5EF4-FFF2-40B4-BE49-F238E27FC236}">
                <a16:creationId xmlns:a16="http://schemas.microsoft.com/office/drawing/2014/main" id="{5CEFE347-1A85-5045-38FB-D4E3532A2A4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538" t="3480" r="3445"/>
          <a:stretch/>
        </p:blipFill>
        <p:spPr>
          <a:xfrm>
            <a:off x="270626" y="1304459"/>
            <a:ext cx="11756559" cy="4249082"/>
          </a:xfrm>
        </p:spPr>
      </p:pic>
    </p:spTree>
    <p:extLst>
      <p:ext uri="{BB962C8B-B14F-4D97-AF65-F5344CB8AC3E}">
        <p14:creationId xmlns:p14="http://schemas.microsoft.com/office/powerpoint/2010/main" val="2540644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omparison of a graph&#10;&#10;Description automatically generated">
            <a:extLst>
              <a:ext uri="{FF2B5EF4-FFF2-40B4-BE49-F238E27FC236}">
                <a16:creationId xmlns:a16="http://schemas.microsoft.com/office/drawing/2014/main" id="{D6125319-B6A8-71DF-3022-0F65A5FD87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559" y="1325240"/>
            <a:ext cx="11582400" cy="3860800"/>
          </a:xfrm>
        </p:spPr>
      </p:pic>
      <p:sp>
        <p:nvSpPr>
          <p:cNvPr id="4" name="Title 3">
            <a:extLst>
              <a:ext uri="{FF2B5EF4-FFF2-40B4-BE49-F238E27FC236}">
                <a16:creationId xmlns:a16="http://schemas.microsoft.com/office/drawing/2014/main" id="{EB6ECF18-B62A-940F-2B6F-A8FC178A7975}"/>
              </a:ext>
            </a:extLst>
          </p:cNvPr>
          <p:cNvSpPr>
            <a:spLocks noGrp="1"/>
          </p:cNvSpPr>
          <p:nvPr>
            <p:ph type="title"/>
          </p:nvPr>
        </p:nvSpPr>
        <p:spPr/>
        <p:txBody>
          <a:bodyPr/>
          <a:lstStyle/>
          <a:p>
            <a:r>
              <a:rPr lang="en-US" dirty="0"/>
              <a:t>Total operating and capital cost</a:t>
            </a:r>
          </a:p>
        </p:txBody>
      </p:sp>
      <p:sp>
        <p:nvSpPr>
          <p:cNvPr id="5" name="Slide Number Placeholder 4">
            <a:extLst>
              <a:ext uri="{FF2B5EF4-FFF2-40B4-BE49-F238E27FC236}">
                <a16:creationId xmlns:a16="http://schemas.microsoft.com/office/drawing/2014/main" id="{BD8C2930-5524-0B18-728A-2008E3117A84}"/>
              </a:ext>
            </a:extLst>
          </p:cNvPr>
          <p:cNvSpPr>
            <a:spLocks noGrp="1"/>
          </p:cNvSpPr>
          <p:nvPr>
            <p:ph type="sldNum" sz="quarter" idx="15"/>
          </p:nvPr>
        </p:nvSpPr>
        <p:spPr/>
        <p:txBody>
          <a:bodyPr/>
          <a:lstStyle/>
          <a:p>
            <a:fld id="{6CBE36CA-A7C6-4838-9ACB-C8D30B8F2C6D}" type="slidenum">
              <a:rPr lang="en-US" smtClean="0"/>
              <a:pPr/>
              <a:t>18</a:t>
            </a:fld>
            <a:endParaRPr lang="en-US" dirty="0"/>
          </a:p>
        </p:txBody>
      </p:sp>
      <p:sp>
        <p:nvSpPr>
          <p:cNvPr id="2" name="TextBox 1">
            <a:extLst>
              <a:ext uri="{FF2B5EF4-FFF2-40B4-BE49-F238E27FC236}">
                <a16:creationId xmlns:a16="http://schemas.microsoft.com/office/drawing/2014/main" id="{728E8E0B-4E88-6980-4075-FF0012FA7933}"/>
              </a:ext>
            </a:extLst>
          </p:cNvPr>
          <p:cNvSpPr txBox="1"/>
          <p:nvPr/>
        </p:nvSpPr>
        <p:spPr>
          <a:xfrm>
            <a:off x="270626" y="5216837"/>
            <a:ext cx="7930376" cy="646331"/>
          </a:xfrm>
          <a:prstGeom prst="rect">
            <a:avLst/>
          </a:prstGeom>
          <a:noFill/>
        </p:spPr>
        <p:txBody>
          <a:bodyPr vert="horz" wrap="none" rtlCol="0">
            <a:spAutoFit/>
          </a:bodyPr>
          <a:lstStyle/>
          <a:p>
            <a:pPr marL="285750" indent="-285750" algn="l" rtl="0" eaLnBrk="1" fontAlgn="auto" hangingPunct="1">
              <a:lnSpc>
                <a:spcPct val="100000"/>
              </a:lnSpc>
              <a:spcBef>
                <a:spcPts val="0"/>
              </a:spcBef>
              <a:spcAft>
                <a:spcPts val="0"/>
              </a:spcAft>
              <a:buFont typeface="Arial" panose="020B0604020202020204" pitchFamily="34" charset="0"/>
              <a:buChar char="•"/>
            </a:pPr>
            <a:r>
              <a:rPr lang="en-US" dirty="0">
                <a:solidFill>
                  <a:srgbClr val="000000"/>
                </a:solidFill>
              </a:rPr>
              <a:t>LCOW is generally dominated by operating costs, not capital costs</a:t>
            </a:r>
          </a:p>
          <a:p>
            <a:pPr marL="742950" lvl="1" indent="-285750">
              <a:buFont typeface="Arial" panose="020B0604020202020204" pitchFamily="34" charset="0"/>
              <a:buChar char="•"/>
            </a:pPr>
            <a:r>
              <a:rPr lang="en-US" b="0" i="0" u="none" baseline="0" dirty="0">
                <a:solidFill>
                  <a:srgbClr val="000000"/>
                </a:solidFill>
              </a:rPr>
              <a:t>Utility requirements (e.g. heating and cooling duty)</a:t>
            </a:r>
          </a:p>
        </p:txBody>
      </p:sp>
    </p:spTree>
    <p:extLst>
      <p:ext uri="{BB962C8B-B14F-4D97-AF65-F5344CB8AC3E}">
        <p14:creationId xmlns:p14="http://schemas.microsoft.com/office/powerpoint/2010/main" val="1667749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D9A793-5714-9ACE-19CC-730131B18E8E}"/>
              </a:ext>
            </a:extLst>
          </p:cNvPr>
          <p:cNvSpPr>
            <a:spLocks noGrp="1"/>
          </p:cNvSpPr>
          <p:nvPr>
            <p:ph type="title"/>
          </p:nvPr>
        </p:nvSpPr>
        <p:spPr/>
        <p:txBody>
          <a:bodyPr/>
          <a:lstStyle/>
          <a:p>
            <a:r>
              <a:rPr lang="en-US" dirty="0"/>
              <a:t>TOC relative to TCC</a:t>
            </a:r>
          </a:p>
        </p:txBody>
      </p:sp>
      <p:sp>
        <p:nvSpPr>
          <p:cNvPr id="5" name="Slide Number Placeholder 4">
            <a:extLst>
              <a:ext uri="{FF2B5EF4-FFF2-40B4-BE49-F238E27FC236}">
                <a16:creationId xmlns:a16="http://schemas.microsoft.com/office/drawing/2014/main" id="{493F3405-5992-752D-066D-DF3B7A4A0CAE}"/>
              </a:ext>
            </a:extLst>
          </p:cNvPr>
          <p:cNvSpPr>
            <a:spLocks noGrp="1"/>
          </p:cNvSpPr>
          <p:nvPr>
            <p:ph type="sldNum" sz="quarter" idx="15"/>
          </p:nvPr>
        </p:nvSpPr>
        <p:spPr/>
        <p:txBody>
          <a:bodyPr/>
          <a:lstStyle/>
          <a:p>
            <a:fld id="{6CBE36CA-A7C6-4838-9ACB-C8D30B8F2C6D}" type="slidenum">
              <a:rPr lang="en-US" smtClean="0"/>
              <a:pPr/>
              <a:t>19</a:t>
            </a:fld>
            <a:endParaRPr lang="en-US" dirty="0"/>
          </a:p>
        </p:txBody>
      </p:sp>
      <p:pic>
        <p:nvPicPr>
          <p:cNvPr id="11" name="Content Placeholder 10" descr="A graph of fractional recovery&#10;&#10;Description automatically generated">
            <a:extLst>
              <a:ext uri="{FF2B5EF4-FFF2-40B4-BE49-F238E27FC236}">
                <a16:creationId xmlns:a16="http://schemas.microsoft.com/office/drawing/2014/main" id="{A32BEEC4-4F98-A3A6-4613-AE0C47C4AA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626" y="990962"/>
            <a:ext cx="7217930" cy="5177102"/>
          </a:xfrm>
        </p:spPr>
      </p:pic>
      <p:sp>
        <p:nvSpPr>
          <p:cNvPr id="2" name="TextBox 1">
            <a:extLst>
              <a:ext uri="{FF2B5EF4-FFF2-40B4-BE49-F238E27FC236}">
                <a16:creationId xmlns:a16="http://schemas.microsoft.com/office/drawing/2014/main" id="{C4C91889-7941-3462-068E-31860697B5E9}"/>
              </a:ext>
            </a:extLst>
          </p:cNvPr>
          <p:cNvSpPr txBox="1"/>
          <p:nvPr/>
        </p:nvSpPr>
        <p:spPr>
          <a:xfrm>
            <a:off x="7488556" y="1258791"/>
            <a:ext cx="4116090" cy="2308324"/>
          </a:xfrm>
          <a:prstGeom prst="rect">
            <a:avLst/>
          </a:prstGeom>
          <a:noFill/>
        </p:spPr>
        <p:txBody>
          <a:bodyPr vert="horz" wrap="square" rtlCol="0">
            <a:spAutoFit/>
          </a:bodyPr>
          <a:lstStyle/>
          <a:p>
            <a:pPr marL="285750" indent="-285750" algn="l" rtl="0" eaLnBrk="1" fontAlgn="auto" hangingPunct="1">
              <a:lnSpc>
                <a:spcPct val="100000"/>
              </a:lnSpc>
              <a:spcBef>
                <a:spcPts val="0"/>
              </a:spcBef>
              <a:spcAft>
                <a:spcPts val="0"/>
              </a:spcAft>
              <a:buFont typeface="Arial" panose="020B0604020202020204" pitchFamily="34" charset="0"/>
              <a:buChar char="•"/>
            </a:pPr>
            <a:r>
              <a:rPr lang="en-US" b="0" i="0" u="none" baseline="0" dirty="0">
                <a:solidFill>
                  <a:srgbClr val="000000"/>
                </a:solidFill>
              </a:rPr>
              <a:t>TOC exceeds TCC only for:</a:t>
            </a:r>
          </a:p>
          <a:p>
            <a:pPr marL="742950" lvl="1" indent="-285750">
              <a:buFont typeface="Arial" panose="020B0604020202020204" pitchFamily="34" charset="0"/>
              <a:buChar char="•"/>
            </a:pPr>
            <a:r>
              <a:rPr lang="en-US" dirty="0">
                <a:solidFill>
                  <a:srgbClr val="000000"/>
                </a:solidFill>
              </a:rPr>
              <a:t>Low fractional recovery</a:t>
            </a:r>
          </a:p>
          <a:p>
            <a:pPr marL="742950" lvl="1" indent="-285750">
              <a:buFont typeface="Arial" panose="020B0604020202020204" pitchFamily="34" charset="0"/>
              <a:buChar char="•"/>
            </a:pPr>
            <a:r>
              <a:rPr lang="en-US" b="0" i="0" u="none" baseline="0" dirty="0">
                <a:solidFill>
                  <a:srgbClr val="000000"/>
                </a:solidFill>
              </a:rPr>
              <a:t>High membrane area</a:t>
            </a:r>
          </a:p>
          <a:p>
            <a:pPr marL="742950" lvl="1"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a:solidFill>
                  <a:srgbClr val="000000"/>
                </a:solidFill>
              </a:rPr>
              <a:t>This is r</a:t>
            </a:r>
            <a:r>
              <a:rPr lang="en-US" b="0" i="0" u="none" baseline="0" dirty="0">
                <a:solidFill>
                  <a:srgbClr val="000000"/>
                </a:solidFill>
              </a:rPr>
              <a:t>easonable given that large membranes should be both more expensive and better at purification</a:t>
            </a:r>
          </a:p>
        </p:txBody>
      </p:sp>
    </p:spTree>
    <p:extLst>
      <p:ext uri="{BB962C8B-B14F-4D97-AF65-F5344CB8AC3E}">
        <p14:creationId xmlns:p14="http://schemas.microsoft.com/office/powerpoint/2010/main" val="292163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1DB9C4-2A46-3E99-4A2B-593FF969D3E5}"/>
              </a:ext>
            </a:extLst>
          </p:cNvPr>
          <p:cNvSpPr>
            <a:spLocks noGrp="1"/>
          </p:cNvSpPr>
          <p:nvPr>
            <p:ph idx="1"/>
          </p:nvPr>
        </p:nvSpPr>
        <p:spPr/>
        <p:txBody>
          <a:bodyPr/>
          <a:lstStyle/>
          <a:p>
            <a:r>
              <a:rPr lang="en-US" dirty="0"/>
              <a:t>Objectives</a:t>
            </a:r>
          </a:p>
          <a:p>
            <a:r>
              <a:rPr lang="en-US" dirty="0"/>
              <a:t>Design Basis </a:t>
            </a:r>
          </a:p>
          <a:p>
            <a:pPr lvl="1"/>
            <a:r>
              <a:rPr lang="en-US" dirty="0"/>
              <a:t>Stream input data</a:t>
            </a:r>
          </a:p>
          <a:p>
            <a:pPr lvl="1"/>
            <a:r>
              <a:rPr lang="en-US" dirty="0"/>
              <a:t>Quality standards</a:t>
            </a:r>
          </a:p>
          <a:p>
            <a:r>
              <a:rPr lang="en-US" dirty="0"/>
              <a:t>Process Description</a:t>
            </a:r>
          </a:p>
          <a:p>
            <a:pPr lvl="1"/>
            <a:r>
              <a:rPr lang="en-US" dirty="0"/>
              <a:t>Summary of process components</a:t>
            </a:r>
          </a:p>
          <a:p>
            <a:pPr lvl="1"/>
            <a:r>
              <a:rPr lang="en-US" dirty="0"/>
              <a:t>Nanofiltration and membrane distillation unit ops</a:t>
            </a:r>
          </a:p>
          <a:p>
            <a:r>
              <a:rPr lang="en-US" dirty="0"/>
              <a:t>Results</a:t>
            </a:r>
          </a:p>
          <a:p>
            <a:r>
              <a:rPr lang="en-US" dirty="0"/>
              <a:t>Future work</a:t>
            </a:r>
          </a:p>
          <a:p>
            <a:pPr lvl="1"/>
            <a:r>
              <a:rPr lang="en-US" dirty="0"/>
              <a:t>QGESS costing module </a:t>
            </a:r>
          </a:p>
          <a:p>
            <a:endParaRPr lang="en-US" dirty="0"/>
          </a:p>
        </p:txBody>
      </p:sp>
      <p:sp>
        <p:nvSpPr>
          <p:cNvPr id="4" name="Title 3">
            <a:extLst>
              <a:ext uri="{FF2B5EF4-FFF2-40B4-BE49-F238E27FC236}">
                <a16:creationId xmlns:a16="http://schemas.microsoft.com/office/drawing/2014/main" id="{972815E5-1E29-0825-CD1B-6C6EA783E4ED}"/>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155002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22DA6-231E-93C2-13CF-91C28CD166C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1A26AD-7E34-5489-CE06-06C837FA49FA}"/>
              </a:ext>
            </a:extLst>
          </p:cNvPr>
          <p:cNvSpPr>
            <a:spLocks noGrp="1"/>
          </p:cNvSpPr>
          <p:nvPr>
            <p:ph sz="quarter" idx="10"/>
          </p:nvPr>
        </p:nvSpPr>
        <p:spPr/>
        <p:txBody>
          <a:bodyPr/>
          <a:lstStyle/>
          <a:p>
            <a:r>
              <a:rPr lang="en-US" sz="3600" dirty="0">
                <a:latin typeface="Century Gothic" panose="020B0502020202020204" pitchFamily="34" charset="0"/>
              </a:rPr>
              <a:t>Future work</a:t>
            </a:r>
          </a:p>
        </p:txBody>
      </p:sp>
    </p:spTree>
    <p:extLst>
      <p:ext uri="{BB962C8B-B14F-4D97-AF65-F5344CB8AC3E}">
        <p14:creationId xmlns:p14="http://schemas.microsoft.com/office/powerpoint/2010/main" val="1745758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79CE8F-3F8B-5FF4-F50C-574E7B85AA79}"/>
              </a:ext>
            </a:extLst>
          </p:cNvPr>
          <p:cNvSpPr>
            <a:spLocks noGrp="1"/>
          </p:cNvSpPr>
          <p:nvPr>
            <p:ph idx="1"/>
          </p:nvPr>
        </p:nvSpPr>
        <p:spPr>
          <a:xfrm>
            <a:off x="270627" y="927463"/>
            <a:ext cx="11580921" cy="5069391"/>
          </a:xfrm>
        </p:spPr>
        <p:txBody>
          <a:bodyPr/>
          <a:lstStyle/>
          <a:p>
            <a:r>
              <a:rPr lang="en-US" dirty="0" err="1"/>
              <a:t>WaterTAP</a:t>
            </a:r>
            <a:r>
              <a:rPr lang="en-US" dirty="0"/>
              <a:t> has a dedicated costing method</a:t>
            </a:r>
          </a:p>
          <a:p>
            <a:r>
              <a:rPr lang="en-US" dirty="0"/>
              <a:t>Very simple – often just sizes equipment based on a single parameter (i.e. membrane size)</a:t>
            </a:r>
          </a:p>
          <a:p>
            <a:r>
              <a:rPr lang="en-US" dirty="0"/>
              <a:t>Through modification of the QGESS costing class provided in </a:t>
            </a:r>
            <a:r>
              <a:rPr lang="en-US" dirty="0" err="1"/>
              <a:t>PrOMMIS</a:t>
            </a:r>
            <a:r>
              <a:rPr lang="en-US" dirty="0"/>
              <a:t>, we can add this functionality to </a:t>
            </a:r>
          </a:p>
        </p:txBody>
      </p:sp>
      <p:sp>
        <p:nvSpPr>
          <p:cNvPr id="4" name="Title 3">
            <a:extLst>
              <a:ext uri="{FF2B5EF4-FFF2-40B4-BE49-F238E27FC236}">
                <a16:creationId xmlns:a16="http://schemas.microsoft.com/office/drawing/2014/main" id="{815F5B6E-AB80-D89E-FCFD-26743BAC05A2}"/>
              </a:ext>
            </a:extLst>
          </p:cNvPr>
          <p:cNvSpPr>
            <a:spLocks noGrp="1"/>
          </p:cNvSpPr>
          <p:nvPr>
            <p:ph type="title"/>
          </p:nvPr>
        </p:nvSpPr>
        <p:spPr/>
        <p:txBody>
          <a:bodyPr/>
          <a:lstStyle/>
          <a:p>
            <a:r>
              <a:rPr lang="en-US" dirty="0"/>
              <a:t>QGESS costing implementation</a:t>
            </a:r>
          </a:p>
        </p:txBody>
      </p:sp>
      <p:sp>
        <p:nvSpPr>
          <p:cNvPr id="5" name="Slide Number Placeholder 4">
            <a:extLst>
              <a:ext uri="{FF2B5EF4-FFF2-40B4-BE49-F238E27FC236}">
                <a16:creationId xmlns:a16="http://schemas.microsoft.com/office/drawing/2014/main" id="{11818D29-9292-30B6-EB54-23FAFBD4FFD0}"/>
              </a:ext>
            </a:extLst>
          </p:cNvPr>
          <p:cNvSpPr>
            <a:spLocks noGrp="1"/>
          </p:cNvSpPr>
          <p:nvPr>
            <p:ph type="sldNum" sz="quarter" idx="15"/>
          </p:nvPr>
        </p:nvSpPr>
        <p:spPr/>
        <p:txBody>
          <a:bodyPr/>
          <a:lstStyle/>
          <a:p>
            <a:fld id="{6CBE36CA-A7C6-4838-9ACB-C8D30B8F2C6D}" type="slidenum">
              <a:rPr lang="en-US" smtClean="0"/>
              <a:pPr/>
              <a:t>21</a:t>
            </a:fld>
            <a:endParaRPr lang="en-US" dirty="0"/>
          </a:p>
        </p:txBody>
      </p:sp>
      <p:pic>
        <p:nvPicPr>
          <p:cNvPr id="6" name="Picture 5">
            <a:extLst>
              <a:ext uri="{FF2B5EF4-FFF2-40B4-BE49-F238E27FC236}">
                <a16:creationId xmlns:a16="http://schemas.microsoft.com/office/drawing/2014/main" id="{30315758-4E59-3B3E-BB6C-38D5DBA59AC1}"/>
              </a:ext>
            </a:extLst>
          </p:cNvPr>
          <p:cNvPicPr>
            <a:picLocks noChangeAspect="1"/>
          </p:cNvPicPr>
          <p:nvPr/>
        </p:nvPicPr>
        <p:blipFill>
          <a:blip r:embed="rId2"/>
          <a:stretch>
            <a:fillRect/>
          </a:stretch>
        </p:blipFill>
        <p:spPr>
          <a:xfrm>
            <a:off x="1373898" y="2909717"/>
            <a:ext cx="5824398" cy="3087137"/>
          </a:xfrm>
          <a:prstGeom prst="rect">
            <a:avLst/>
          </a:prstGeom>
        </p:spPr>
      </p:pic>
      <p:cxnSp>
        <p:nvCxnSpPr>
          <p:cNvPr id="11" name="Straight Arrow Connector 10">
            <a:extLst>
              <a:ext uri="{FF2B5EF4-FFF2-40B4-BE49-F238E27FC236}">
                <a16:creationId xmlns:a16="http://schemas.microsoft.com/office/drawing/2014/main" id="{31A66E7D-7DBA-3642-E552-C76114DCA0BA}"/>
              </a:ext>
            </a:extLst>
          </p:cNvPr>
          <p:cNvCxnSpPr>
            <a:cxnSpLocks/>
          </p:cNvCxnSpPr>
          <p:nvPr/>
        </p:nvCxnSpPr>
        <p:spPr>
          <a:xfrm flipH="1">
            <a:off x="5390707" y="4667693"/>
            <a:ext cx="215841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0EED45-7196-6DC5-8617-C5EC9680D768}"/>
              </a:ext>
            </a:extLst>
          </p:cNvPr>
          <p:cNvCxnSpPr>
            <a:cxnSpLocks/>
          </p:cNvCxnSpPr>
          <p:nvPr/>
        </p:nvCxnSpPr>
        <p:spPr>
          <a:xfrm flipH="1" flipV="1">
            <a:off x="5709684" y="4869712"/>
            <a:ext cx="1839433" cy="3296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074404-EBD2-D9CF-8D14-06BAFB7CC925}"/>
              </a:ext>
            </a:extLst>
          </p:cNvPr>
          <p:cNvSpPr txBox="1"/>
          <p:nvPr/>
        </p:nvSpPr>
        <p:spPr>
          <a:xfrm>
            <a:off x="7569184" y="4483027"/>
            <a:ext cx="3560655"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FF0000"/>
                </a:solidFill>
                <a:latin typeface="Calibri" panose="020F0502020204030204" pitchFamily="34" charset="0"/>
              </a:rPr>
              <a:t>Assumed QGESS costing parameters</a:t>
            </a:r>
          </a:p>
        </p:txBody>
      </p:sp>
      <p:sp>
        <p:nvSpPr>
          <p:cNvPr id="18" name="TextBox 17">
            <a:extLst>
              <a:ext uri="{FF2B5EF4-FFF2-40B4-BE49-F238E27FC236}">
                <a16:creationId xmlns:a16="http://schemas.microsoft.com/office/drawing/2014/main" id="{3873937B-5340-4D0B-D0EB-34B5229B9CA9}"/>
              </a:ext>
            </a:extLst>
          </p:cNvPr>
          <p:cNvSpPr txBox="1"/>
          <p:nvPr/>
        </p:nvSpPr>
        <p:spPr>
          <a:xfrm>
            <a:off x="7549117" y="5054377"/>
            <a:ext cx="1873462"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FF0000"/>
                </a:solidFill>
                <a:latin typeface="Calibri" panose="020F0502020204030204" pitchFamily="34" charset="0"/>
              </a:rPr>
              <a:t>Scaling parameter</a:t>
            </a:r>
          </a:p>
        </p:txBody>
      </p:sp>
    </p:spTree>
    <p:extLst>
      <p:ext uri="{BB962C8B-B14F-4D97-AF65-F5344CB8AC3E}">
        <p14:creationId xmlns:p14="http://schemas.microsoft.com/office/powerpoint/2010/main" val="658615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383DB1-0334-4DDF-AB85-C6479BE1D9E4}"/>
              </a:ext>
            </a:extLst>
          </p:cNvPr>
          <p:cNvSpPr>
            <a:spLocks noGrp="1"/>
          </p:cNvSpPr>
          <p:nvPr>
            <p:ph type="title"/>
          </p:nvPr>
        </p:nvSpPr>
        <p:spPr/>
        <p:txBody>
          <a:bodyPr>
            <a:normAutofit/>
          </a:bodyPr>
          <a:lstStyle/>
          <a:p>
            <a:r>
              <a:rPr lang="en-US" dirty="0"/>
              <a:t>Questions/</a:t>
            </a:r>
            <a:br>
              <a:rPr lang="en-US" dirty="0"/>
            </a:br>
            <a:r>
              <a:rPr lang="en-US" dirty="0"/>
              <a:t>Comments</a:t>
            </a:r>
          </a:p>
        </p:txBody>
      </p:sp>
      <p:sp>
        <p:nvSpPr>
          <p:cNvPr id="4" name="Text Placeholder 3">
            <a:extLst>
              <a:ext uri="{FF2B5EF4-FFF2-40B4-BE49-F238E27FC236}">
                <a16:creationId xmlns:a16="http://schemas.microsoft.com/office/drawing/2014/main" id="{57883821-DBE3-4E3D-8433-05DE24307D10}"/>
              </a:ext>
            </a:extLst>
          </p:cNvPr>
          <p:cNvSpPr>
            <a:spLocks noGrp="1"/>
          </p:cNvSpPr>
          <p:nvPr>
            <p:ph type="body" sz="quarter" idx="15"/>
          </p:nvPr>
        </p:nvSpPr>
        <p:spPr/>
        <p:txBody>
          <a:bodyPr/>
          <a:lstStyle/>
          <a:p>
            <a:endParaRPr lang="en-US" dirty="0"/>
          </a:p>
        </p:txBody>
      </p:sp>
      <p:sp>
        <p:nvSpPr>
          <p:cNvPr id="5" name="Text Placeholder 4">
            <a:extLst>
              <a:ext uri="{FF2B5EF4-FFF2-40B4-BE49-F238E27FC236}">
                <a16:creationId xmlns:a16="http://schemas.microsoft.com/office/drawing/2014/main" id="{E2A1FD17-175F-489D-9B37-C1B370C36011}"/>
              </a:ext>
            </a:extLst>
          </p:cNvPr>
          <p:cNvSpPr>
            <a:spLocks noGrp="1"/>
          </p:cNvSpPr>
          <p:nvPr>
            <p:ph type="body" sz="quarter" idx="11"/>
          </p:nvPr>
        </p:nvSpPr>
        <p:spPr/>
        <p:txBody>
          <a:bodyPr>
            <a:normAutofit/>
          </a:bodyPr>
          <a:lstStyle/>
          <a:p>
            <a:r>
              <a:rPr lang="de-DE" dirty="0"/>
              <a:t>Alison Fritz</a:t>
            </a:r>
          </a:p>
        </p:txBody>
      </p:sp>
      <p:sp>
        <p:nvSpPr>
          <p:cNvPr id="6" name="Text Placeholder 5">
            <a:extLst>
              <a:ext uri="{FF2B5EF4-FFF2-40B4-BE49-F238E27FC236}">
                <a16:creationId xmlns:a16="http://schemas.microsoft.com/office/drawing/2014/main" id="{CE84D827-246A-40FF-A4F5-5CB89E10378A}"/>
              </a:ext>
            </a:extLst>
          </p:cNvPr>
          <p:cNvSpPr>
            <a:spLocks noGrp="1"/>
          </p:cNvSpPr>
          <p:nvPr>
            <p:ph type="body" sz="quarter" idx="16"/>
          </p:nvPr>
        </p:nvSpPr>
        <p:spPr/>
        <p:txBody>
          <a:bodyPr/>
          <a:lstStyle/>
          <a:p>
            <a:r>
              <a:rPr lang="en-US" dirty="0"/>
              <a:t>Alison.Fritz@netl.doe.gov </a:t>
            </a:r>
          </a:p>
          <a:p>
            <a:pPr>
              <a:buNone/>
            </a:pPr>
            <a:endParaRPr lang="en-US" dirty="0"/>
          </a:p>
        </p:txBody>
      </p:sp>
      <p:pic>
        <p:nvPicPr>
          <p:cNvPr id="7" name="Picture 6">
            <a:extLst>
              <a:ext uri="{FF2B5EF4-FFF2-40B4-BE49-F238E27FC236}">
                <a16:creationId xmlns:a16="http://schemas.microsoft.com/office/drawing/2014/main" id="{B1A9BAF7-7020-4BB7-B051-742C81D76805}"/>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Effect>
                      <a14:saturation sat="300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5901207" y="75127"/>
            <a:ext cx="6221880" cy="6707746"/>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ln w="53975" cmpd="dbl">
            <a:solidFill>
              <a:srgbClr val="99CA3E"/>
            </a:solidFill>
          </a:ln>
        </p:spPr>
      </p:pic>
      <p:pic>
        <p:nvPicPr>
          <p:cNvPr id="8" name="Picture 7">
            <a:extLst>
              <a:ext uri="{FF2B5EF4-FFF2-40B4-BE49-F238E27FC236}">
                <a16:creationId xmlns:a16="http://schemas.microsoft.com/office/drawing/2014/main" id="{5E9F63C0-F4F5-4047-83A6-40F2C549808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7" y="6261537"/>
            <a:ext cx="1824890" cy="44421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0112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7146D2-6258-3BDC-64B0-35AA5377DECF}"/>
              </a:ext>
            </a:extLst>
          </p:cNvPr>
          <p:cNvSpPr>
            <a:spLocks noGrp="1"/>
          </p:cNvSpPr>
          <p:nvPr>
            <p:ph idx="1"/>
          </p:nvPr>
        </p:nvSpPr>
        <p:spPr>
          <a:xfrm>
            <a:off x="270627" y="1005841"/>
            <a:ext cx="11580921" cy="4991014"/>
          </a:xfrm>
        </p:spPr>
        <p:txBody>
          <a:bodyPr/>
          <a:lstStyle/>
          <a:p>
            <a:pPr marL="457200" lvl="1" indent="0">
              <a:buNone/>
            </a:pPr>
            <a:endParaRPr lang="en-US" dirty="0"/>
          </a:p>
          <a:p>
            <a:r>
              <a:rPr lang="en-US" dirty="0"/>
              <a:t>Identify an acceptable water quality standard</a:t>
            </a:r>
          </a:p>
          <a:p>
            <a:pPr lvl="1"/>
            <a:r>
              <a:rPr lang="en-US" dirty="0"/>
              <a:t>Federal drinking water standards</a:t>
            </a:r>
          </a:p>
          <a:p>
            <a:pPr lvl="1"/>
            <a:r>
              <a:rPr lang="en-US" dirty="0"/>
              <a:t>Non-potable reclaimed water standards </a:t>
            </a:r>
          </a:p>
          <a:p>
            <a:pPr lvl="2"/>
            <a:r>
              <a:rPr lang="en-US" dirty="0"/>
              <a:t>Firefighting, irrigation of public parks, agriculture</a:t>
            </a:r>
          </a:p>
          <a:p>
            <a:r>
              <a:rPr lang="en-US" dirty="0"/>
              <a:t>Propose water treatment trains to purify produced water</a:t>
            </a:r>
          </a:p>
          <a:p>
            <a:pPr lvl="1"/>
            <a:r>
              <a:rPr lang="en-US" dirty="0"/>
              <a:t>Minimum cost and energy expense</a:t>
            </a:r>
          </a:p>
          <a:p>
            <a:r>
              <a:rPr lang="en-US" dirty="0"/>
              <a:t>Evaluate treatment trains based on cost and effectiveness</a:t>
            </a:r>
          </a:p>
          <a:p>
            <a:r>
              <a:rPr lang="en-US" dirty="0"/>
              <a:t>Provide recommendations based upon relevant results</a:t>
            </a:r>
          </a:p>
          <a:p>
            <a:r>
              <a:rPr lang="en-US" dirty="0"/>
              <a:t>Develop additional software tools to improve accuracy and usability</a:t>
            </a:r>
          </a:p>
          <a:p>
            <a:pPr lvl="1"/>
            <a:r>
              <a:rPr lang="en-US" dirty="0"/>
              <a:t>QGESS costing module</a:t>
            </a:r>
          </a:p>
        </p:txBody>
      </p:sp>
      <p:sp>
        <p:nvSpPr>
          <p:cNvPr id="4" name="Title 3">
            <a:extLst>
              <a:ext uri="{FF2B5EF4-FFF2-40B4-BE49-F238E27FC236}">
                <a16:creationId xmlns:a16="http://schemas.microsoft.com/office/drawing/2014/main" id="{DD1F01E3-B57D-2984-9F92-D3EB22DDE1EF}"/>
              </a:ext>
            </a:extLst>
          </p:cNvPr>
          <p:cNvSpPr>
            <a:spLocks noGrp="1"/>
          </p:cNvSpPr>
          <p:nvPr>
            <p:ph type="title"/>
          </p:nvPr>
        </p:nvSpPr>
        <p:spPr/>
        <p:txBody>
          <a:bodyPr/>
          <a:lstStyle/>
          <a:p>
            <a:r>
              <a:rPr lang="en-US" dirty="0"/>
              <a:t>Objectives</a:t>
            </a:r>
          </a:p>
        </p:txBody>
      </p:sp>
      <p:sp>
        <p:nvSpPr>
          <p:cNvPr id="5" name="Slide Number Placeholder 4">
            <a:extLst>
              <a:ext uri="{FF2B5EF4-FFF2-40B4-BE49-F238E27FC236}">
                <a16:creationId xmlns:a16="http://schemas.microsoft.com/office/drawing/2014/main" id="{B6565DDD-E1DD-9BD4-B576-5C043709B41B}"/>
              </a:ext>
            </a:extLst>
          </p:cNvPr>
          <p:cNvSpPr>
            <a:spLocks noGrp="1"/>
          </p:cNvSpPr>
          <p:nvPr>
            <p:ph type="sldNum" sz="quarter" idx="15"/>
          </p:nvPr>
        </p:nvSpPr>
        <p:spPr/>
        <p:txBody>
          <a:bodyPr/>
          <a:lstStyle/>
          <a:p>
            <a:fld id="{6CBE36CA-A7C6-4838-9ACB-C8D30B8F2C6D}" type="slidenum">
              <a:rPr lang="en-US" smtClean="0"/>
              <a:pPr/>
              <a:t>3</a:t>
            </a:fld>
            <a:endParaRPr lang="en-US" dirty="0"/>
          </a:p>
        </p:txBody>
      </p:sp>
    </p:spTree>
    <p:extLst>
      <p:ext uri="{BB962C8B-B14F-4D97-AF65-F5344CB8AC3E}">
        <p14:creationId xmlns:p14="http://schemas.microsoft.com/office/powerpoint/2010/main" val="2034511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D83B1A76-1005-710C-671A-467C2EE157CC}"/>
              </a:ext>
            </a:extLst>
          </p:cNvPr>
          <p:cNvSpPr>
            <a:spLocks noGrp="1"/>
          </p:cNvSpPr>
          <p:nvPr>
            <p:ph idx="1"/>
          </p:nvPr>
        </p:nvSpPr>
        <p:spPr>
          <a:xfrm>
            <a:off x="270628" y="1168878"/>
            <a:ext cx="5415798" cy="4827976"/>
          </a:xfrm>
        </p:spPr>
        <p:txBody>
          <a:bodyPr>
            <a:normAutofit/>
          </a:bodyPr>
          <a:lstStyle/>
          <a:p>
            <a:r>
              <a:rPr lang="en-US" dirty="0"/>
              <a:t>With a focus in the Permian Basin, the median data generated in prior work from the National Energy Water Treatment and Speciation database can be reused (critical minerals in bold)</a:t>
            </a:r>
          </a:p>
          <a:p>
            <a:r>
              <a:rPr lang="en-US" dirty="0"/>
              <a:t>This has additionally been reconciled in OLI Studio (treating boron as B(OH)</a:t>
            </a:r>
            <a:r>
              <a:rPr lang="en-US" baseline="-25000" dirty="0"/>
              <a:t>3</a:t>
            </a:r>
            <a:r>
              <a:rPr lang="en-US" dirty="0"/>
              <a:t> and Si as SiO</a:t>
            </a:r>
            <a:r>
              <a:rPr lang="en-US" baseline="-25000" dirty="0"/>
              <a:t>2</a:t>
            </a:r>
            <a:r>
              <a:rPr lang="en-US" dirty="0"/>
              <a:t>), producing a final total dissolved solids (TDS) of 99,302 mg/L (the reconciled TDS will be used)</a:t>
            </a:r>
          </a:p>
          <a:p>
            <a:endParaRPr lang="en-US" dirty="0"/>
          </a:p>
          <a:p>
            <a:pPr lvl="1"/>
            <a:endParaRPr lang="en-US" dirty="0"/>
          </a:p>
        </p:txBody>
      </p:sp>
      <p:sp>
        <p:nvSpPr>
          <p:cNvPr id="4" name="Title 3">
            <a:extLst>
              <a:ext uri="{FF2B5EF4-FFF2-40B4-BE49-F238E27FC236}">
                <a16:creationId xmlns:a16="http://schemas.microsoft.com/office/drawing/2014/main" id="{B518203F-553B-C9B9-92F5-DEF13ED6ECE2}"/>
              </a:ext>
            </a:extLst>
          </p:cNvPr>
          <p:cNvSpPr>
            <a:spLocks noGrp="1"/>
          </p:cNvSpPr>
          <p:nvPr>
            <p:ph type="title"/>
          </p:nvPr>
        </p:nvSpPr>
        <p:spPr/>
        <p:txBody>
          <a:bodyPr/>
          <a:lstStyle/>
          <a:p>
            <a:r>
              <a:rPr lang="en-US" dirty="0"/>
              <a:t>Stream input data</a:t>
            </a:r>
          </a:p>
        </p:txBody>
      </p:sp>
      <p:graphicFrame>
        <p:nvGraphicFramePr>
          <p:cNvPr id="2" name="Table 1">
            <a:extLst>
              <a:ext uri="{FF2B5EF4-FFF2-40B4-BE49-F238E27FC236}">
                <a16:creationId xmlns:a16="http://schemas.microsoft.com/office/drawing/2014/main" id="{F436BA6C-2FE4-9CFA-F48A-4F8D75683CC6}"/>
              </a:ext>
            </a:extLst>
          </p:cNvPr>
          <p:cNvGraphicFramePr>
            <a:graphicFrameLocks noGrp="1"/>
          </p:cNvGraphicFramePr>
          <p:nvPr/>
        </p:nvGraphicFramePr>
        <p:xfrm>
          <a:off x="8540388" y="1194389"/>
          <a:ext cx="3311161" cy="4800600"/>
        </p:xfrm>
        <a:graphic>
          <a:graphicData uri="http://schemas.openxmlformats.org/drawingml/2006/table">
            <a:tbl>
              <a:tblPr firstRow="1" bandRow="1">
                <a:tableStyleId>{5C22544A-7EE6-4342-B048-85BDC9FD1C3A}</a:tableStyleId>
              </a:tblPr>
              <a:tblGrid>
                <a:gridCol w="2369749">
                  <a:extLst>
                    <a:ext uri="{9D8B030D-6E8A-4147-A177-3AD203B41FA5}">
                      <a16:colId xmlns:a16="http://schemas.microsoft.com/office/drawing/2014/main" val="869267620"/>
                    </a:ext>
                  </a:extLst>
                </a:gridCol>
                <a:gridCol w="941412">
                  <a:extLst>
                    <a:ext uri="{9D8B030D-6E8A-4147-A177-3AD203B41FA5}">
                      <a16:colId xmlns:a16="http://schemas.microsoft.com/office/drawing/2014/main" val="114607391"/>
                    </a:ext>
                  </a:extLst>
                </a:gridCol>
              </a:tblGrid>
              <a:tr h="132740">
                <a:tc>
                  <a:txBody>
                    <a:bodyPr/>
                    <a:lstStyle/>
                    <a:p>
                      <a:pPr algn="ctr"/>
                      <a:r>
                        <a:rPr lang="en-US" sz="1200" dirty="0"/>
                        <a:t>Parameter Name</a:t>
                      </a:r>
                    </a:p>
                  </a:txBody>
                  <a:tcPr anchor="ctr"/>
                </a:tc>
                <a:tc>
                  <a:txBody>
                    <a:bodyPr/>
                    <a:lstStyle/>
                    <a:p>
                      <a:pPr algn="ctr"/>
                      <a:r>
                        <a:rPr lang="en-US" sz="1200" dirty="0"/>
                        <a:t>Median </a:t>
                      </a:r>
                      <a:br>
                        <a:rPr lang="en-US" sz="1200" dirty="0"/>
                      </a:br>
                      <a:r>
                        <a:rPr lang="en-US" sz="1200" dirty="0"/>
                        <a:t>Value</a:t>
                      </a:r>
                    </a:p>
                  </a:txBody>
                  <a:tcPr anchor="ctr"/>
                </a:tc>
                <a:extLst>
                  <a:ext uri="{0D108BD9-81ED-4DB2-BD59-A6C34878D82A}">
                    <a16:rowId xmlns:a16="http://schemas.microsoft.com/office/drawing/2014/main" val="1989940212"/>
                  </a:ext>
                </a:extLst>
              </a:tr>
              <a:tr h="228600">
                <a:tc>
                  <a:txBody>
                    <a:bodyPr/>
                    <a:lstStyle/>
                    <a:p>
                      <a:pPr algn="ctr" fontAlgn="b"/>
                      <a:r>
                        <a:rPr lang="en-US" sz="1200" b="0" i="0" u="none" strike="noStrike" dirty="0">
                          <a:solidFill>
                            <a:srgbClr val="000000"/>
                          </a:solidFill>
                          <a:effectLst/>
                          <a:latin typeface="+mn-lt"/>
                        </a:rPr>
                        <a:t>TDS, mg/L</a:t>
                      </a:r>
                    </a:p>
                  </a:txBody>
                  <a:tcPr marL="9525" marR="9525" marT="9525" marB="0" anchor="ctr"/>
                </a:tc>
                <a:tc>
                  <a:txBody>
                    <a:bodyPr/>
                    <a:lstStyle/>
                    <a:p>
                      <a:pPr algn="ctr" fontAlgn="b"/>
                      <a:r>
                        <a:rPr lang="en-US" sz="1200" b="0" i="0" u="none" strike="noStrike" dirty="0">
                          <a:solidFill>
                            <a:srgbClr val="000000"/>
                          </a:solidFill>
                          <a:effectLst/>
                          <a:latin typeface="+mn-lt"/>
                        </a:rPr>
                        <a:t>101,336</a:t>
                      </a:r>
                    </a:p>
                  </a:txBody>
                  <a:tcPr marL="9525" marR="9525" marT="9525" marB="0" anchor="ctr"/>
                </a:tc>
                <a:extLst>
                  <a:ext uri="{0D108BD9-81ED-4DB2-BD59-A6C34878D82A}">
                    <a16:rowId xmlns:a16="http://schemas.microsoft.com/office/drawing/2014/main" val="1070226673"/>
                  </a:ext>
                </a:extLst>
              </a:tr>
              <a:tr h="228600">
                <a:tc>
                  <a:txBody>
                    <a:bodyPr/>
                    <a:lstStyle/>
                    <a:p>
                      <a:pPr algn="ctr" fontAlgn="b"/>
                      <a:r>
                        <a:rPr lang="en-US" sz="1200" b="0" i="0" u="none" strike="noStrike" dirty="0">
                          <a:solidFill>
                            <a:srgbClr val="000000"/>
                          </a:solidFill>
                          <a:effectLst/>
                          <a:latin typeface="+mn-lt"/>
                        </a:rPr>
                        <a:t>Ammonia, mg/L</a:t>
                      </a:r>
                    </a:p>
                  </a:txBody>
                  <a:tcPr marL="9525" marR="9525" marT="9525" marB="0" anchor="ctr"/>
                </a:tc>
                <a:tc>
                  <a:txBody>
                    <a:bodyPr/>
                    <a:lstStyle/>
                    <a:p>
                      <a:pPr algn="ctr" fontAlgn="b"/>
                      <a:r>
                        <a:rPr lang="en-US" sz="1200" b="0" i="0" u="none" strike="noStrike" dirty="0">
                          <a:solidFill>
                            <a:srgbClr val="000000"/>
                          </a:solidFill>
                          <a:effectLst/>
                          <a:latin typeface="+mn-lt"/>
                        </a:rPr>
                        <a:t>96</a:t>
                      </a:r>
                    </a:p>
                  </a:txBody>
                  <a:tcPr marL="9525" marR="9525" marT="9525" marB="0" anchor="ctr"/>
                </a:tc>
                <a:extLst>
                  <a:ext uri="{0D108BD9-81ED-4DB2-BD59-A6C34878D82A}">
                    <a16:rowId xmlns:a16="http://schemas.microsoft.com/office/drawing/2014/main" val="2314612913"/>
                  </a:ext>
                </a:extLst>
              </a:tr>
              <a:tr h="228600">
                <a:tc>
                  <a:txBody>
                    <a:bodyPr/>
                    <a:lstStyle/>
                    <a:p>
                      <a:pPr algn="ctr" fontAlgn="b"/>
                      <a:r>
                        <a:rPr lang="en-US" sz="1200" b="1" i="0" u="none" strike="noStrike" dirty="0">
                          <a:solidFill>
                            <a:srgbClr val="000000"/>
                          </a:solidFill>
                          <a:effectLst/>
                          <a:latin typeface="+mn-lt"/>
                        </a:rPr>
                        <a:t>Barium, mg/L</a:t>
                      </a:r>
                    </a:p>
                  </a:txBody>
                  <a:tcPr marL="9525" marR="9525" marT="9525" marB="0" anchor="ctr"/>
                </a:tc>
                <a:tc>
                  <a:txBody>
                    <a:bodyPr/>
                    <a:lstStyle/>
                    <a:p>
                      <a:pPr algn="ctr" fontAlgn="b"/>
                      <a:r>
                        <a:rPr lang="en-US" sz="1200" b="0" i="0" u="none" strike="noStrike" dirty="0">
                          <a:solidFill>
                            <a:srgbClr val="000000"/>
                          </a:solidFill>
                          <a:effectLst/>
                          <a:latin typeface="+mn-lt"/>
                        </a:rPr>
                        <a:t>2.355</a:t>
                      </a:r>
                    </a:p>
                  </a:txBody>
                  <a:tcPr marL="9525" marR="9525" marT="9525" marB="0" anchor="ctr"/>
                </a:tc>
                <a:extLst>
                  <a:ext uri="{0D108BD9-81ED-4DB2-BD59-A6C34878D82A}">
                    <a16:rowId xmlns:a16="http://schemas.microsoft.com/office/drawing/2014/main" val="3008294470"/>
                  </a:ext>
                </a:extLst>
              </a:tr>
              <a:tr h="228600">
                <a:tc>
                  <a:txBody>
                    <a:bodyPr/>
                    <a:lstStyle/>
                    <a:p>
                      <a:pPr algn="ctr" fontAlgn="b"/>
                      <a:r>
                        <a:rPr lang="en-US" sz="1200" b="0" i="0" u="none" strike="noStrike" dirty="0">
                          <a:solidFill>
                            <a:srgbClr val="000000"/>
                          </a:solidFill>
                          <a:effectLst/>
                          <a:latin typeface="+mn-lt"/>
                        </a:rPr>
                        <a:t>Boron, mg/L</a:t>
                      </a:r>
                    </a:p>
                  </a:txBody>
                  <a:tcPr marL="9525" marR="9525" marT="9525" marB="0" anchor="ctr"/>
                </a:tc>
                <a:tc>
                  <a:txBody>
                    <a:bodyPr/>
                    <a:lstStyle/>
                    <a:p>
                      <a:pPr algn="ctr" fontAlgn="b"/>
                      <a:r>
                        <a:rPr lang="en-US" sz="1200" b="0" i="0" u="none" strike="noStrike" dirty="0">
                          <a:solidFill>
                            <a:srgbClr val="000000"/>
                          </a:solidFill>
                          <a:effectLst/>
                          <a:latin typeface="+mn-lt"/>
                        </a:rPr>
                        <a:t>19.51</a:t>
                      </a:r>
                    </a:p>
                  </a:txBody>
                  <a:tcPr marL="9525" marR="9525" marT="9525" marB="0" anchor="ctr"/>
                </a:tc>
                <a:extLst>
                  <a:ext uri="{0D108BD9-81ED-4DB2-BD59-A6C34878D82A}">
                    <a16:rowId xmlns:a16="http://schemas.microsoft.com/office/drawing/2014/main" val="1756914408"/>
                  </a:ext>
                </a:extLst>
              </a:tr>
              <a:tr h="228600">
                <a:tc>
                  <a:txBody>
                    <a:bodyPr/>
                    <a:lstStyle/>
                    <a:p>
                      <a:pPr algn="ctr" fontAlgn="b"/>
                      <a:r>
                        <a:rPr lang="en-US" sz="1200" b="0" i="0" u="none" strike="noStrike" dirty="0">
                          <a:solidFill>
                            <a:srgbClr val="000000"/>
                          </a:solidFill>
                          <a:effectLst/>
                          <a:latin typeface="+mn-lt"/>
                        </a:rPr>
                        <a:t>Bicarbonate, mg/L</a:t>
                      </a:r>
                    </a:p>
                  </a:txBody>
                  <a:tcPr marL="9525" marR="9525" marT="9525" marB="0" anchor="ctr"/>
                </a:tc>
                <a:tc>
                  <a:txBody>
                    <a:bodyPr/>
                    <a:lstStyle/>
                    <a:p>
                      <a:pPr algn="ctr" fontAlgn="b"/>
                      <a:r>
                        <a:rPr lang="en-US" sz="1200" b="0" i="0" u="none" strike="noStrike" dirty="0">
                          <a:solidFill>
                            <a:srgbClr val="000000"/>
                          </a:solidFill>
                          <a:effectLst/>
                          <a:latin typeface="+mn-lt"/>
                        </a:rPr>
                        <a:t>231.005</a:t>
                      </a:r>
                    </a:p>
                  </a:txBody>
                  <a:tcPr marL="9525" marR="9525" marT="9525" marB="0" anchor="ctr"/>
                </a:tc>
                <a:extLst>
                  <a:ext uri="{0D108BD9-81ED-4DB2-BD59-A6C34878D82A}">
                    <a16:rowId xmlns:a16="http://schemas.microsoft.com/office/drawing/2014/main" val="2902115130"/>
                  </a:ext>
                </a:extLst>
              </a:tr>
              <a:tr h="228600">
                <a:tc>
                  <a:txBody>
                    <a:bodyPr/>
                    <a:lstStyle/>
                    <a:p>
                      <a:pPr algn="ctr" fontAlgn="b"/>
                      <a:r>
                        <a:rPr lang="en-US" sz="1200" b="0" i="0" u="none" strike="noStrike" dirty="0">
                          <a:solidFill>
                            <a:srgbClr val="000000"/>
                          </a:solidFill>
                          <a:effectLst/>
                          <a:latin typeface="+mn-lt"/>
                        </a:rPr>
                        <a:t>Bromine, mg/L</a:t>
                      </a:r>
                    </a:p>
                  </a:txBody>
                  <a:tcPr marL="9525" marR="9525" marT="9525" marB="0" anchor="ctr"/>
                </a:tc>
                <a:tc>
                  <a:txBody>
                    <a:bodyPr/>
                    <a:lstStyle/>
                    <a:p>
                      <a:pPr algn="ctr" fontAlgn="b"/>
                      <a:r>
                        <a:rPr lang="en-US" sz="1200" b="0" i="0" u="none" strike="noStrike" dirty="0">
                          <a:solidFill>
                            <a:srgbClr val="000000"/>
                          </a:solidFill>
                          <a:effectLst/>
                          <a:latin typeface="+mn-lt"/>
                        </a:rPr>
                        <a:t>224</a:t>
                      </a:r>
                    </a:p>
                  </a:txBody>
                  <a:tcPr marL="9525" marR="9525" marT="9525" marB="0" anchor="ctr"/>
                </a:tc>
                <a:extLst>
                  <a:ext uri="{0D108BD9-81ED-4DB2-BD59-A6C34878D82A}">
                    <a16:rowId xmlns:a16="http://schemas.microsoft.com/office/drawing/2014/main" val="787458462"/>
                  </a:ext>
                </a:extLst>
              </a:tr>
              <a:tr h="228600">
                <a:tc>
                  <a:txBody>
                    <a:bodyPr/>
                    <a:lstStyle/>
                    <a:p>
                      <a:pPr algn="ctr" fontAlgn="b"/>
                      <a:r>
                        <a:rPr lang="en-US" sz="1200" b="0" i="0" u="none" strike="noStrike" dirty="0">
                          <a:solidFill>
                            <a:srgbClr val="000000"/>
                          </a:solidFill>
                          <a:effectLst/>
                          <a:latin typeface="+mn-lt"/>
                        </a:rPr>
                        <a:t>Calcium, mg/L</a:t>
                      </a:r>
                    </a:p>
                  </a:txBody>
                  <a:tcPr marL="9525" marR="9525" marT="9525" marB="0" anchor="ctr"/>
                </a:tc>
                <a:tc>
                  <a:txBody>
                    <a:bodyPr/>
                    <a:lstStyle/>
                    <a:p>
                      <a:pPr algn="ctr" fontAlgn="b"/>
                      <a:r>
                        <a:rPr lang="en-US" sz="1200" b="0" i="0" u="none" strike="noStrike" dirty="0">
                          <a:solidFill>
                            <a:srgbClr val="000000"/>
                          </a:solidFill>
                          <a:effectLst/>
                          <a:latin typeface="+mn-lt"/>
                        </a:rPr>
                        <a:t>3,127.5</a:t>
                      </a:r>
                    </a:p>
                  </a:txBody>
                  <a:tcPr marL="9525" marR="9525" marT="9525" marB="0" anchor="ctr"/>
                </a:tc>
                <a:extLst>
                  <a:ext uri="{0D108BD9-81ED-4DB2-BD59-A6C34878D82A}">
                    <a16:rowId xmlns:a16="http://schemas.microsoft.com/office/drawing/2014/main" val="4197192668"/>
                  </a:ext>
                </a:extLst>
              </a:tr>
              <a:tr h="228600">
                <a:tc>
                  <a:txBody>
                    <a:bodyPr/>
                    <a:lstStyle/>
                    <a:p>
                      <a:pPr algn="ctr" fontAlgn="b"/>
                      <a:r>
                        <a:rPr lang="en-US" sz="1200" b="0" i="0" u="none" strike="noStrike" dirty="0">
                          <a:solidFill>
                            <a:srgbClr val="000000"/>
                          </a:solidFill>
                          <a:effectLst/>
                          <a:latin typeface="+mn-lt"/>
                        </a:rPr>
                        <a:t>Carbonate, mg/L</a:t>
                      </a:r>
                    </a:p>
                  </a:txBody>
                  <a:tcPr marL="9525" marR="9525" marT="9525" marB="0" anchor="ctr"/>
                </a:tc>
                <a:tc>
                  <a:txBody>
                    <a:bodyPr/>
                    <a:lstStyle/>
                    <a:p>
                      <a:pPr algn="ctr" fontAlgn="b"/>
                      <a:r>
                        <a:rPr lang="en-US" sz="1200" b="0" i="0" u="none" strike="noStrike" dirty="0">
                          <a:solidFill>
                            <a:srgbClr val="000000"/>
                          </a:solidFill>
                          <a:effectLst/>
                          <a:latin typeface="+mn-lt"/>
                        </a:rPr>
                        <a:t>48.885</a:t>
                      </a:r>
                    </a:p>
                  </a:txBody>
                  <a:tcPr marL="9525" marR="9525" marT="9525" marB="0" anchor="ctr"/>
                </a:tc>
                <a:extLst>
                  <a:ext uri="{0D108BD9-81ED-4DB2-BD59-A6C34878D82A}">
                    <a16:rowId xmlns:a16="http://schemas.microsoft.com/office/drawing/2014/main" val="3181514827"/>
                  </a:ext>
                </a:extLst>
              </a:tr>
              <a:tr h="228600">
                <a:tc>
                  <a:txBody>
                    <a:bodyPr/>
                    <a:lstStyle/>
                    <a:p>
                      <a:pPr algn="ctr" fontAlgn="b"/>
                      <a:r>
                        <a:rPr lang="en-US" sz="1200" b="0" i="0" u="none" strike="noStrike" dirty="0">
                          <a:solidFill>
                            <a:srgbClr val="000000"/>
                          </a:solidFill>
                          <a:effectLst/>
                          <a:latin typeface="+mn-lt"/>
                        </a:rPr>
                        <a:t>Chlorides, mg/L</a:t>
                      </a:r>
                    </a:p>
                  </a:txBody>
                  <a:tcPr marL="9525" marR="9525" marT="9525" marB="0" anchor="ctr"/>
                </a:tc>
                <a:tc>
                  <a:txBody>
                    <a:bodyPr/>
                    <a:lstStyle/>
                    <a:p>
                      <a:pPr algn="ctr" fontAlgn="b"/>
                      <a:r>
                        <a:rPr lang="en-US" sz="1200" b="0" i="0" u="none" strike="noStrike" dirty="0">
                          <a:solidFill>
                            <a:srgbClr val="000000"/>
                          </a:solidFill>
                          <a:effectLst/>
                          <a:latin typeface="+mn-lt"/>
                        </a:rPr>
                        <a:t>59,200</a:t>
                      </a:r>
                    </a:p>
                  </a:txBody>
                  <a:tcPr marL="9525" marR="9525" marT="9525" marB="0" anchor="ctr"/>
                </a:tc>
                <a:extLst>
                  <a:ext uri="{0D108BD9-81ED-4DB2-BD59-A6C34878D82A}">
                    <a16:rowId xmlns:a16="http://schemas.microsoft.com/office/drawing/2014/main" val="3392829752"/>
                  </a:ext>
                </a:extLst>
              </a:tr>
              <a:tr h="228600">
                <a:tc>
                  <a:txBody>
                    <a:bodyPr/>
                    <a:lstStyle/>
                    <a:p>
                      <a:pPr algn="ctr" fontAlgn="b"/>
                      <a:r>
                        <a:rPr lang="en-US" sz="1200" b="0" i="0" u="none" strike="noStrike" dirty="0">
                          <a:solidFill>
                            <a:srgbClr val="000000"/>
                          </a:solidFill>
                          <a:effectLst/>
                          <a:latin typeface="+mn-lt"/>
                        </a:rPr>
                        <a:t>Iodine, mg/L</a:t>
                      </a:r>
                    </a:p>
                  </a:txBody>
                  <a:tcPr marL="9525" marR="9525" marT="9525" marB="0" anchor="ctr"/>
                </a:tc>
                <a:tc>
                  <a:txBody>
                    <a:bodyPr/>
                    <a:lstStyle/>
                    <a:p>
                      <a:pPr algn="ctr" fontAlgn="b"/>
                      <a:r>
                        <a:rPr lang="en-US" sz="1200" b="0" i="0" u="none" strike="noStrike" dirty="0">
                          <a:solidFill>
                            <a:srgbClr val="000000"/>
                          </a:solidFill>
                          <a:effectLst/>
                          <a:latin typeface="+mn-lt"/>
                        </a:rPr>
                        <a:t>10</a:t>
                      </a:r>
                    </a:p>
                  </a:txBody>
                  <a:tcPr marL="9525" marR="9525" marT="9525" marB="0" anchor="ctr"/>
                </a:tc>
                <a:extLst>
                  <a:ext uri="{0D108BD9-81ED-4DB2-BD59-A6C34878D82A}">
                    <a16:rowId xmlns:a16="http://schemas.microsoft.com/office/drawing/2014/main" val="572820625"/>
                  </a:ext>
                </a:extLst>
              </a:tr>
              <a:tr h="228600">
                <a:tc>
                  <a:txBody>
                    <a:bodyPr/>
                    <a:lstStyle/>
                    <a:p>
                      <a:pPr algn="ctr" fontAlgn="b"/>
                      <a:r>
                        <a:rPr lang="en-US" sz="1200" b="0" i="0" u="none" strike="noStrike" dirty="0">
                          <a:solidFill>
                            <a:srgbClr val="000000"/>
                          </a:solidFill>
                          <a:effectLst/>
                          <a:latin typeface="+mn-lt"/>
                        </a:rPr>
                        <a:t>Iron, mg/L</a:t>
                      </a:r>
                    </a:p>
                  </a:txBody>
                  <a:tcPr marL="9525" marR="9525" marT="9525" marB="0" anchor="ctr"/>
                </a:tc>
                <a:tc>
                  <a:txBody>
                    <a:bodyPr/>
                    <a:lstStyle/>
                    <a:p>
                      <a:pPr algn="ctr" fontAlgn="b"/>
                      <a:r>
                        <a:rPr lang="en-US" sz="1200" b="0" i="0" u="none" strike="noStrike" dirty="0">
                          <a:solidFill>
                            <a:srgbClr val="000000"/>
                          </a:solidFill>
                          <a:effectLst/>
                          <a:latin typeface="+mn-lt"/>
                        </a:rPr>
                        <a:t>21</a:t>
                      </a:r>
                    </a:p>
                  </a:txBody>
                  <a:tcPr marL="9525" marR="9525" marT="9525" marB="0" anchor="ctr"/>
                </a:tc>
                <a:extLst>
                  <a:ext uri="{0D108BD9-81ED-4DB2-BD59-A6C34878D82A}">
                    <a16:rowId xmlns:a16="http://schemas.microsoft.com/office/drawing/2014/main" val="889881193"/>
                  </a:ext>
                </a:extLst>
              </a:tr>
              <a:tr h="228600">
                <a:tc>
                  <a:txBody>
                    <a:bodyPr/>
                    <a:lstStyle/>
                    <a:p>
                      <a:pPr algn="ctr" fontAlgn="b"/>
                      <a:r>
                        <a:rPr lang="en-US" sz="1200" b="1" i="0" u="none" strike="noStrike" dirty="0">
                          <a:solidFill>
                            <a:srgbClr val="000000"/>
                          </a:solidFill>
                          <a:effectLst/>
                          <a:latin typeface="+mn-lt"/>
                        </a:rPr>
                        <a:t>Lithium, mg/L</a:t>
                      </a:r>
                    </a:p>
                  </a:txBody>
                  <a:tcPr marL="9525" marR="9525" marT="9525" marB="0" anchor="ctr"/>
                </a:tc>
                <a:tc>
                  <a:txBody>
                    <a:bodyPr/>
                    <a:lstStyle/>
                    <a:p>
                      <a:pPr algn="ctr" fontAlgn="b"/>
                      <a:r>
                        <a:rPr lang="en-US" sz="1200" b="0" i="0" u="none" strike="noStrike" dirty="0">
                          <a:solidFill>
                            <a:srgbClr val="000000"/>
                          </a:solidFill>
                          <a:effectLst/>
                          <a:latin typeface="+mn-lt"/>
                        </a:rPr>
                        <a:t>10.75</a:t>
                      </a:r>
                    </a:p>
                  </a:txBody>
                  <a:tcPr marL="9525" marR="9525" marT="9525" marB="0" anchor="ctr"/>
                </a:tc>
                <a:extLst>
                  <a:ext uri="{0D108BD9-81ED-4DB2-BD59-A6C34878D82A}">
                    <a16:rowId xmlns:a16="http://schemas.microsoft.com/office/drawing/2014/main" val="4254738656"/>
                  </a:ext>
                </a:extLst>
              </a:tr>
              <a:tr h="228600">
                <a:tc>
                  <a:txBody>
                    <a:bodyPr/>
                    <a:lstStyle/>
                    <a:p>
                      <a:pPr algn="ctr" fontAlgn="b"/>
                      <a:r>
                        <a:rPr lang="en-US" sz="1200" b="1" i="0" u="none" strike="noStrike" dirty="0">
                          <a:solidFill>
                            <a:srgbClr val="000000"/>
                          </a:solidFill>
                          <a:effectLst/>
                          <a:latin typeface="+mn-lt"/>
                        </a:rPr>
                        <a:t>Magnesium, mg/L</a:t>
                      </a:r>
                    </a:p>
                  </a:txBody>
                  <a:tcPr marL="9525" marR="9525" marT="9525" marB="0" anchor="ctr"/>
                </a:tc>
                <a:tc>
                  <a:txBody>
                    <a:bodyPr/>
                    <a:lstStyle/>
                    <a:p>
                      <a:pPr algn="ctr" fontAlgn="b"/>
                      <a:r>
                        <a:rPr lang="en-US" sz="1200" b="0" i="0" u="none" strike="noStrike" dirty="0">
                          <a:solidFill>
                            <a:srgbClr val="000000"/>
                          </a:solidFill>
                          <a:effectLst/>
                          <a:latin typeface="+mn-lt"/>
                        </a:rPr>
                        <a:t>889.115</a:t>
                      </a:r>
                    </a:p>
                  </a:txBody>
                  <a:tcPr marL="9525" marR="9525" marT="9525" marB="0" anchor="ctr"/>
                </a:tc>
                <a:extLst>
                  <a:ext uri="{0D108BD9-81ED-4DB2-BD59-A6C34878D82A}">
                    <a16:rowId xmlns:a16="http://schemas.microsoft.com/office/drawing/2014/main" val="959718433"/>
                  </a:ext>
                </a:extLst>
              </a:tr>
              <a:tr h="228600">
                <a:tc>
                  <a:txBody>
                    <a:bodyPr/>
                    <a:lstStyle/>
                    <a:p>
                      <a:pPr algn="ctr" fontAlgn="b"/>
                      <a:r>
                        <a:rPr lang="en-US" sz="1200" b="1" i="0" u="none" strike="noStrike" dirty="0">
                          <a:solidFill>
                            <a:srgbClr val="000000"/>
                          </a:solidFill>
                          <a:effectLst/>
                          <a:latin typeface="+mn-lt"/>
                        </a:rPr>
                        <a:t>Manganese, mg/L</a:t>
                      </a:r>
                    </a:p>
                  </a:txBody>
                  <a:tcPr marL="9525" marR="9525" marT="9525" marB="0" anchor="ctr"/>
                </a:tc>
                <a:tc>
                  <a:txBody>
                    <a:bodyPr/>
                    <a:lstStyle/>
                    <a:p>
                      <a:pPr algn="ctr" fontAlgn="b"/>
                      <a:r>
                        <a:rPr lang="en-US" sz="1200" b="0" i="0" u="none" strike="noStrike" dirty="0">
                          <a:solidFill>
                            <a:srgbClr val="000000"/>
                          </a:solidFill>
                          <a:effectLst/>
                          <a:latin typeface="+mn-lt"/>
                        </a:rPr>
                        <a:t>0.885</a:t>
                      </a:r>
                    </a:p>
                  </a:txBody>
                  <a:tcPr marL="9525" marR="9525" marT="9525" marB="0" anchor="ctr"/>
                </a:tc>
                <a:extLst>
                  <a:ext uri="{0D108BD9-81ED-4DB2-BD59-A6C34878D82A}">
                    <a16:rowId xmlns:a16="http://schemas.microsoft.com/office/drawing/2014/main" val="1245796313"/>
                  </a:ext>
                </a:extLst>
              </a:tr>
              <a:tr h="228600">
                <a:tc>
                  <a:txBody>
                    <a:bodyPr/>
                    <a:lstStyle/>
                    <a:p>
                      <a:pPr algn="ctr" fontAlgn="b"/>
                      <a:r>
                        <a:rPr lang="en-US" sz="1200" b="0" i="0" u="none" strike="noStrike" dirty="0">
                          <a:solidFill>
                            <a:srgbClr val="000000"/>
                          </a:solidFill>
                          <a:effectLst/>
                          <a:latin typeface="+mn-lt"/>
                        </a:rPr>
                        <a:t>Potassium, mg/L</a:t>
                      </a:r>
                    </a:p>
                  </a:txBody>
                  <a:tcPr marL="9525" marR="9525" marT="9525" marB="0" anchor="ctr"/>
                </a:tc>
                <a:tc>
                  <a:txBody>
                    <a:bodyPr/>
                    <a:lstStyle/>
                    <a:p>
                      <a:pPr algn="ctr" fontAlgn="b"/>
                      <a:r>
                        <a:rPr lang="en-US" sz="1200" b="0" i="0" u="none" strike="noStrike" dirty="0">
                          <a:solidFill>
                            <a:srgbClr val="000000"/>
                          </a:solidFill>
                          <a:effectLst/>
                          <a:latin typeface="+mn-lt"/>
                        </a:rPr>
                        <a:t>402.87</a:t>
                      </a:r>
                    </a:p>
                  </a:txBody>
                  <a:tcPr marL="9525" marR="9525" marT="9525" marB="0" anchor="ctr"/>
                </a:tc>
                <a:extLst>
                  <a:ext uri="{0D108BD9-81ED-4DB2-BD59-A6C34878D82A}">
                    <a16:rowId xmlns:a16="http://schemas.microsoft.com/office/drawing/2014/main" val="1988184663"/>
                  </a:ext>
                </a:extLst>
              </a:tr>
              <a:tr h="228600">
                <a:tc>
                  <a:txBody>
                    <a:bodyPr/>
                    <a:lstStyle/>
                    <a:p>
                      <a:pPr algn="ctr" fontAlgn="b"/>
                      <a:r>
                        <a:rPr lang="en-US" sz="1200" b="0" i="0" u="none" strike="noStrike" dirty="0">
                          <a:solidFill>
                            <a:srgbClr val="000000"/>
                          </a:solidFill>
                          <a:effectLst/>
                          <a:latin typeface="+mn-lt"/>
                        </a:rPr>
                        <a:t>Silicon, mg/L</a:t>
                      </a:r>
                    </a:p>
                  </a:txBody>
                  <a:tcPr marL="9525" marR="9525" marT="9525" marB="0" anchor="ctr"/>
                </a:tc>
                <a:tc>
                  <a:txBody>
                    <a:bodyPr/>
                    <a:lstStyle/>
                    <a:p>
                      <a:pPr algn="ctr" fontAlgn="b"/>
                      <a:r>
                        <a:rPr lang="en-US" sz="1200" b="0" i="0" u="none" strike="noStrike" dirty="0">
                          <a:solidFill>
                            <a:srgbClr val="000000"/>
                          </a:solidFill>
                          <a:effectLst/>
                          <a:latin typeface="+mn-lt"/>
                        </a:rPr>
                        <a:t>12</a:t>
                      </a:r>
                    </a:p>
                  </a:txBody>
                  <a:tcPr marL="9525" marR="9525" marT="9525" marB="0" anchor="ctr"/>
                </a:tc>
                <a:extLst>
                  <a:ext uri="{0D108BD9-81ED-4DB2-BD59-A6C34878D82A}">
                    <a16:rowId xmlns:a16="http://schemas.microsoft.com/office/drawing/2014/main" val="3671372270"/>
                  </a:ext>
                </a:extLst>
              </a:tr>
              <a:tr h="228600">
                <a:tc>
                  <a:txBody>
                    <a:bodyPr/>
                    <a:lstStyle/>
                    <a:p>
                      <a:pPr algn="ctr" fontAlgn="b"/>
                      <a:r>
                        <a:rPr lang="en-US" sz="1200" b="0" i="0" u="none" strike="noStrike" dirty="0">
                          <a:solidFill>
                            <a:srgbClr val="000000"/>
                          </a:solidFill>
                          <a:effectLst/>
                          <a:latin typeface="+mn-lt"/>
                        </a:rPr>
                        <a:t>Sodium, mg/L</a:t>
                      </a:r>
                    </a:p>
                  </a:txBody>
                  <a:tcPr marL="9525" marR="9525" marT="9525" marB="0" anchor="ctr"/>
                </a:tc>
                <a:tc>
                  <a:txBody>
                    <a:bodyPr/>
                    <a:lstStyle/>
                    <a:p>
                      <a:pPr algn="ctr" fontAlgn="b"/>
                      <a:r>
                        <a:rPr lang="en-US" sz="1200" b="0" i="0" u="none" strike="noStrike" dirty="0">
                          <a:solidFill>
                            <a:srgbClr val="000000"/>
                          </a:solidFill>
                          <a:effectLst/>
                          <a:latin typeface="+mn-lt"/>
                        </a:rPr>
                        <a:t>31,275</a:t>
                      </a:r>
                    </a:p>
                  </a:txBody>
                  <a:tcPr marL="9525" marR="9525" marT="9525" marB="0" anchor="ctr"/>
                </a:tc>
                <a:extLst>
                  <a:ext uri="{0D108BD9-81ED-4DB2-BD59-A6C34878D82A}">
                    <a16:rowId xmlns:a16="http://schemas.microsoft.com/office/drawing/2014/main" val="1964677412"/>
                  </a:ext>
                </a:extLst>
              </a:tr>
              <a:tr h="228600">
                <a:tc>
                  <a:txBody>
                    <a:bodyPr/>
                    <a:lstStyle/>
                    <a:p>
                      <a:pPr algn="ctr" fontAlgn="b"/>
                      <a:r>
                        <a:rPr lang="en-US" sz="1200" b="0" i="0" u="none" strike="noStrike" dirty="0">
                          <a:solidFill>
                            <a:srgbClr val="000000"/>
                          </a:solidFill>
                          <a:effectLst/>
                          <a:latin typeface="+mn-lt"/>
                        </a:rPr>
                        <a:t>Strontium, mg/L</a:t>
                      </a:r>
                    </a:p>
                  </a:txBody>
                  <a:tcPr marL="9525" marR="9525" marT="9525" marB="0" anchor="ctr"/>
                </a:tc>
                <a:tc>
                  <a:txBody>
                    <a:bodyPr/>
                    <a:lstStyle/>
                    <a:p>
                      <a:pPr algn="ctr" fontAlgn="b"/>
                      <a:r>
                        <a:rPr lang="en-US" sz="1200" b="0" i="0" u="none" strike="noStrike" dirty="0">
                          <a:solidFill>
                            <a:srgbClr val="000000"/>
                          </a:solidFill>
                          <a:effectLst/>
                          <a:latin typeface="+mn-lt"/>
                        </a:rPr>
                        <a:t>123.755</a:t>
                      </a:r>
                    </a:p>
                  </a:txBody>
                  <a:tcPr marL="9525" marR="9525" marT="9525" marB="0" anchor="ctr"/>
                </a:tc>
                <a:extLst>
                  <a:ext uri="{0D108BD9-81ED-4DB2-BD59-A6C34878D82A}">
                    <a16:rowId xmlns:a16="http://schemas.microsoft.com/office/drawing/2014/main" val="1962889321"/>
                  </a:ext>
                </a:extLst>
              </a:tr>
              <a:tr h="228600">
                <a:tc>
                  <a:txBody>
                    <a:bodyPr/>
                    <a:lstStyle/>
                    <a:p>
                      <a:pPr algn="ctr" fontAlgn="b"/>
                      <a:r>
                        <a:rPr lang="en-US" sz="1200" b="0" i="0" u="none" strike="noStrike" dirty="0">
                          <a:solidFill>
                            <a:srgbClr val="000000"/>
                          </a:solidFill>
                          <a:effectLst/>
                          <a:latin typeface="+mn-lt"/>
                        </a:rPr>
                        <a:t>Sulfate, mg/L</a:t>
                      </a:r>
                    </a:p>
                  </a:txBody>
                  <a:tcPr marL="9525" marR="9525" marT="9525" marB="0" anchor="ctr"/>
                </a:tc>
                <a:tc>
                  <a:txBody>
                    <a:bodyPr/>
                    <a:lstStyle/>
                    <a:p>
                      <a:pPr algn="ctr" fontAlgn="b"/>
                      <a:r>
                        <a:rPr lang="en-US" sz="1200" b="0" i="0" u="none" strike="noStrike" dirty="0">
                          <a:solidFill>
                            <a:srgbClr val="000000"/>
                          </a:solidFill>
                          <a:effectLst/>
                          <a:latin typeface="+mn-lt"/>
                        </a:rPr>
                        <a:t>1,438.375</a:t>
                      </a:r>
                    </a:p>
                  </a:txBody>
                  <a:tcPr marL="9525" marR="9525" marT="9525" marB="0" anchor="ctr"/>
                </a:tc>
                <a:extLst>
                  <a:ext uri="{0D108BD9-81ED-4DB2-BD59-A6C34878D82A}">
                    <a16:rowId xmlns:a16="http://schemas.microsoft.com/office/drawing/2014/main" val="3828679556"/>
                  </a:ext>
                </a:extLst>
              </a:tr>
            </a:tbl>
          </a:graphicData>
        </a:graphic>
      </p:graphicFrame>
      <p:graphicFrame>
        <p:nvGraphicFramePr>
          <p:cNvPr id="5" name="Table 8">
            <a:extLst>
              <a:ext uri="{FF2B5EF4-FFF2-40B4-BE49-F238E27FC236}">
                <a16:creationId xmlns:a16="http://schemas.microsoft.com/office/drawing/2014/main" id="{B4BCF6B8-C6E2-891E-3B80-A6C598CD21DD}"/>
              </a:ext>
            </a:extLst>
          </p:cNvPr>
          <p:cNvGraphicFramePr>
            <a:graphicFrameLocks noGrp="1"/>
          </p:cNvGraphicFramePr>
          <p:nvPr/>
        </p:nvGraphicFramePr>
        <p:xfrm>
          <a:off x="5883564" y="1192580"/>
          <a:ext cx="2647299" cy="2514600"/>
        </p:xfrm>
        <a:graphic>
          <a:graphicData uri="http://schemas.openxmlformats.org/drawingml/2006/table">
            <a:tbl>
              <a:tblPr firstRow="1" bandRow="1">
                <a:tableStyleId>{5C22544A-7EE6-4342-B048-85BDC9FD1C3A}</a:tableStyleId>
              </a:tblPr>
              <a:tblGrid>
                <a:gridCol w="1725159">
                  <a:extLst>
                    <a:ext uri="{9D8B030D-6E8A-4147-A177-3AD203B41FA5}">
                      <a16:colId xmlns:a16="http://schemas.microsoft.com/office/drawing/2014/main" val="869267620"/>
                    </a:ext>
                  </a:extLst>
                </a:gridCol>
                <a:gridCol w="922140">
                  <a:extLst>
                    <a:ext uri="{9D8B030D-6E8A-4147-A177-3AD203B41FA5}">
                      <a16:colId xmlns:a16="http://schemas.microsoft.com/office/drawing/2014/main" val="114607391"/>
                    </a:ext>
                  </a:extLst>
                </a:gridCol>
              </a:tblGrid>
              <a:tr h="127058">
                <a:tc>
                  <a:txBody>
                    <a:bodyPr/>
                    <a:lstStyle/>
                    <a:p>
                      <a:pPr algn="ctr"/>
                      <a:r>
                        <a:rPr lang="en-US" sz="1200" dirty="0"/>
                        <a:t>Parameter Name</a:t>
                      </a:r>
                    </a:p>
                  </a:txBody>
                  <a:tcPr anchor="ctr"/>
                </a:tc>
                <a:tc>
                  <a:txBody>
                    <a:bodyPr/>
                    <a:lstStyle/>
                    <a:p>
                      <a:pPr algn="ctr"/>
                      <a:r>
                        <a:rPr lang="en-US" sz="1200" dirty="0"/>
                        <a:t>Median</a:t>
                      </a:r>
                      <a:br>
                        <a:rPr lang="en-US" sz="1200" dirty="0"/>
                      </a:br>
                      <a:r>
                        <a:rPr lang="en-US" sz="1200" dirty="0"/>
                        <a:t>Value</a:t>
                      </a:r>
                    </a:p>
                  </a:txBody>
                  <a:tcPr anchor="ctr"/>
                </a:tc>
                <a:extLst>
                  <a:ext uri="{0D108BD9-81ED-4DB2-BD59-A6C34878D82A}">
                    <a16:rowId xmlns:a16="http://schemas.microsoft.com/office/drawing/2014/main" val="1989940212"/>
                  </a:ext>
                </a:extLst>
              </a:tr>
              <a:tr h="228600">
                <a:tc>
                  <a:txBody>
                    <a:bodyPr/>
                    <a:lstStyle/>
                    <a:p>
                      <a:pPr algn="ctr" fontAlgn="b"/>
                      <a:r>
                        <a:rPr lang="en-US" sz="1200" b="0" i="0" u="none" strike="noStrike" dirty="0">
                          <a:solidFill>
                            <a:srgbClr val="000000"/>
                          </a:solidFill>
                          <a:effectLst/>
                          <a:latin typeface="+mn-lt"/>
                        </a:rPr>
                        <a:t>Depth (upper), ft</a:t>
                      </a:r>
                    </a:p>
                  </a:txBody>
                  <a:tcPr marL="9525" marR="9525" marT="9525" marB="0" anchor="ctr"/>
                </a:tc>
                <a:tc>
                  <a:txBody>
                    <a:bodyPr/>
                    <a:lstStyle/>
                    <a:p>
                      <a:pPr algn="ctr" fontAlgn="b"/>
                      <a:r>
                        <a:rPr lang="en-US" sz="1200" b="0" i="0" u="none" strike="noStrike" dirty="0">
                          <a:solidFill>
                            <a:srgbClr val="000000"/>
                          </a:solidFill>
                          <a:effectLst/>
                          <a:latin typeface="+mn-lt"/>
                        </a:rPr>
                        <a:t>6749</a:t>
                      </a:r>
                    </a:p>
                  </a:txBody>
                  <a:tcPr marL="9525" marR="9525" marT="9525" marB="0" anchor="ctr"/>
                </a:tc>
                <a:extLst>
                  <a:ext uri="{0D108BD9-81ED-4DB2-BD59-A6C34878D82A}">
                    <a16:rowId xmlns:a16="http://schemas.microsoft.com/office/drawing/2014/main" val="1246661923"/>
                  </a:ext>
                </a:extLst>
              </a:tr>
              <a:tr h="228600">
                <a:tc>
                  <a:txBody>
                    <a:bodyPr/>
                    <a:lstStyle/>
                    <a:p>
                      <a:pPr algn="ctr" fontAlgn="b"/>
                      <a:r>
                        <a:rPr lang="en-US" sz="1200" b="0" i="0" u="none" strike="noStrike" dirty="0">
                          <a:solidFill>
                            <a:srgbClr val="000000"/>
                          </a:solidFill>
                          <a:effectLst/>
                          <a:latin typeface="+mn-lt"/>
                        </a:rPr>
                        <a:t>Depth (lower), ft</a:t>
                      </a:r>
                    </a:p>
                  </a:txBody>
                  <a:tcPr marL="9525" marR="9525" marT="9525" marB="0" anchor="ctr"/>
                </a:tc>
                <a:tc>
                  <a:txBody>
                    <a:bodyPr/>
                    <a:lstStyle/>
                    <a:p>
                      <a:pPr algn="ctr" fontAlgn="b"/>
                      <a:r>
                        <a:rPr lang="en-US" sz="1200" b="0" i="0" u="none" strike="noStrike" dirty="0">
                          <a:solidFill>
                            <a:srgbClr val="000000"/>
                          </a:solidFill>
                          <a:effectLst/>
                          <a:latin typeface="+mn-lt"/>
                        </a:rPr>
                        <a:t>7408</a:t>
                      </a:r>
                    </a:p>
                  </a:txBody>
                  <a:tcPr marL="9525" marR="9525" marT="9525" marB="0" anchor="ctr"/>
                </a:tc>
                <a:extLst>
                  <a:ext uri="{0D108BD9-81ED-4DB2-BD59-A6C34878D82A}">
                    <a16:rowId xmlns:a16="http://schemas.microsoft.com/office/drawing/2014/main" val="2117370717"/>
                  </a:ext>
                </a:extLst>
              </a:tr>
              <a:tr h="228600">
                <a:tc>
                  <a:txBody>
                    <a:bodyPr/>
                    <a:lstStyle/>
                    <a:p>
                      <a:pPr algn="ctr" fontAlgn="b"/>
                      <a:r>
                        <a:rPr lang="en-US" sz="1200" b="0" i="0" u="none" strike="noStrike" dirty="0">
                          <a:solidFill>
                            <a:srgbClr val="000000"/>
                          </a:solidFill>
                          <a:effectLst/>
                          <a:latin typeface="+mn-lt"/>
                        </a:rPr>
                        <a:t>Depth (well), ft</a:t>
                      </a:r>
                    </a:p>
                  </a:txBody>
                  <a:tcPr marL="9525" marR="9525" marT="9525" marB="0" anchor="ctr"/>
                </a:tc>
                <a:tc>
                  <a:txBody>
                    <a:bodyPr/>
                    <a:lstStyle/>
                    <a:p>
                      <a:pPr algn="ctr" fontAlgn="b"/>
                      <a:r>
                        <a:rPr lang="en-US" sz="1200" b="0" i="0" u="none" strike="noStrike" dirty="0">
                          <a:solidFill>
                            <a:srgbClr val="000000"/>
                          </a:solidFill>
                          <a:effectLst/>
                          <a:latin typeface="+mn-lt"/>
                        </a:rPr>
                        <a:t>7020</a:t>
                      </a:r>
                    </a:p>
                  </a:txBody>
                  <a:tcPr marL="9525" marR="9525" marT="9525" marB="0" anchor="ctr"/>
                </a:tc>
                <a:extLst>
                  <a:ext uri="{0D108BD9-81ED-4DB2-BD59-A6C34878D82A}">
                    <a16:rowId xmlns:a16="http://schemas.microsoft.com/office/drawing/2014/main" val="65215900"/>
                  </a:ext>
                </a:extLst>
              </a:tr>
              <a:tr h="228600">
                <a:tc>
                  <a:txBody>
                    <a:bodyPr/>
                    <a:lstStyle/>
                    <a:p>
                      <a:pPr algn="ctr" fontAlgn="b"/>
                      <a:r>
                        <a:rPr lang="en-US" sz="1200" b="0" i="0" u="none" strike="noStrike" dirty="0">
                          <a:solidFill>
                            <a:srgbClr val="000000"/>
                          </a:solidFill>
                          <a:effectLst/>
                          <a:latin typeface="+mn-lt"/>
                        </a:rPr>
                        <a:t>Elevation, ft</a:t>
                      </a:r>
                    </a:p>
                  </a:txBody>
                  <a:tcPr marL="9525" marR="9525" marT="9525" marB="0" anchor="ctr"/>
                </a:tc>
                <a:tc>
                  <a:txBody>
                    <a:bodyPr/>
                    <a:lstStyle/>
                    <a:p>
                      <a:pPr algn="ctr" fontAlgn="b"/>
                      <a:r>
                        <a:rPr lang="en-US" sz="1200" b="0" i="0" u="none" strike="noStrike" dirty="0">
                          <a:solidFill>
                            <a:srgbClr val="000000"/>
                          </a:solidFill>
                          <a:effectLst/>
                          <a:latin typeface="+mn-lt"/>
                        </a:rPr>
                        <a:t>2895.5</a:t>
                      </a:r>
                    </a:p>
                  </a:txBody>
                  <a:tcPr marL="9525" marR="9525" marT="9525" marB="0" anchor="ctr"/>
                </a:tc>
                <a:extLst>
                  <a:ext uri="{0D108BD9-81ED-4DB2-BD59-A6C34878D82A}">
                    <a16:rowId xmlns:a16="http://schemas.microsoft.com/office/drawing/2014/main" val="1284099924"/>
                  </a:ext>
                </a:extLst>
              </a:tr>
              <a:tr h="228600">
                <a:tc>
                  <a:txBody>
                    <a:bodyPr/>
                    <a:lstStyle/>
                    <a:p>
                      <a:pPr algn="ctr" fontAlgn="b"/>
                      <a:r>
                        <a:rPr lang="en-US" sz="1200" b="0" i="0" u="none" strike="noStrike" dirty="0">
                          <a:solidFill>
                            <a:srgbClr val="000000"/>
                          </a:solidFill>
                          <a:effectLst/>
                          <a:latin typeface="+mn-lt"/>
                        </a:rPr>
                        <a:t>Temperature, F</a:t>
                      </a:r>
                    </a:p>
                  </a:txBody>
                  <a:tcPr marL="9525" marR="9525" marT="9525" marB="0" anchor="ctr"/>
                </a:tc>
                <a:tc>
                  <a:txBody>
                    <a:bodyPr/>
                    <a:lstStyle/>
                    <a:p>
                      <a:pPr algn="ctr" fontAlgn="b"/>
                      <a:r>
                        <a:rPr lang="en-US" sz="1200" b="0" i="0" u="none" strike="noStrike" dirty="0">
                          <a:solidFill>
                            <a:srgbClr val="000000"/>
                          </a:solidFill>
                          <a:effectLst/>
                          <a:latin typeface="+mn-lt"/>
                        </a:rPr>
                        <a:t>143.45</a:t>
                      </a:r>
                    </a:p>
                  </a:txBody>
                  <a:tcPr marL="9525" marR="9525" marT="9525" marB="0" anchor="ctr"/>
                </a:tc>
                <a:extLst>
                  <a:ext uri="{0D108BD9-81ED-4DB2-BD59-A6C34878D82A}">
                    <a16:rowId xmlns:a16="http://schemas.microsoft.com/office/drawing/2014/main" val="813216651"/>
                  </a:ext>
                </a:extLst>
              </a:tr>
              <a:tr h="228600">
                <a:tc>
                  <a:txBody>
                    <a:bodyPr/>
                    <a:lstStyle/>
                    <a:p>
                      <a:pPr algn="ctr" fontAlgn="b"/>
                      <a:r>
                        <a:rPr lang="en-US" sz="1200" b="0" i="0" u="none" strike="noStrike" dirty="0">
                          <a:solidFill>
                            <a:srgbClr val="000000"/>
                          </a:solidFill>
                          <a:effectLst/>
                          <a:latin typeface="+mn-lt"/>
                        </a:rPr>
                        <a:t>pH, SU</a:t>
                      </a:r>
                    </a:p>
                  </a:txBody>
                  <a:tcPr marL="9525" marR="9525" marT="9525" marB="0" anchor="ctr"/>
                </a:tc>
                <a:tc>
                  <a:txBody>
                    <a:bodyPr/>
                    <a:lstStyle/>
                    <a:p>
                      <a:pPr algn="ctr" fontAlgn="b"/>
                      <a:r>
                        <a:rPr lang="en-US" sz="1200" b="0" i="0" u="none" strike="noStrike" dirty="0">
                          <a:solidFill>
                            <a:srgbClr val="000000"/>
                          </a:solidFill>
                          <a:effectLst/>
                          <a:latin typeface="+mn-lt"/>
                        </a:rPr>
                        <a:t>6.95</a:t>
                      </a:r>
                    </a:p>
                  </a:txBody>
                  <a:tcPr marL="9525" marR="9525" marT="9525" marB="0" anchor="ctr"/>
                </a:tc>
                <a:extLst>
                  <a:ext uri="{0D108BD9-81ED-4DB2-BD59-A6C34878D82A}">
                    <a16:rowId xmlns:a16="http://schemas.microsoft.com/office/drawing/2014/main" val="1501183758"/>
                  </a:ext>
                </a:extLst>
              </a:tr>
              <a:tr h="228600">
                <a:tc>
                  <a:txBody>
                    <a:bodyPr/>
                    <a:lstStyle/>
                    <a:p>
                      <a:pPr algn="ctr" fontAlgn="b"/>
                      <a:r>
                        <a:rPr lang="en-US" sz="1200" b="0" i="0" u="none" strike="noStrike" dirty="0">
                          <a:solidFill>
                            <a:srgbClr val="000000"/>
                          </a:solidFill>
                          <a:effectLst/>
                          <a:latin typeface="+mn-lt"/>
                        </a:rPr>
                        <a:t>Specific gravity</a:t>
                      </a:r>
                    </a:p>
                  </a:txBody>
                  <a:tcPr marL="9525" marR="9525" marT="9525" marB="0" anchor="ctr"/>
                </a:tc>
                <a:tc>
                  <a:txBody>
                    <a:bodyPr/>
                    <a:lstStyle/>
                    <a:p>
                      <a:pPr algn="ctr" fontAlgn="b"/>
                      <a:r>
                        <a:rPr lang="en-US" sz="1200" b="0" i="0" u="none" strike="noStrike" dirty="0">
                          <a:solidFill>
                            <a:srgbClr val="000000"/>
                          </a:solidFill>
                          <a:effectLst/>
                          <a:latin typeface="+mn-lt"/>
                        </a:rPr>
                        <a:t>1.077</a:t>
                      </a:r>
                    </a:p>
                  </a:txBody>
                  <a:tcPr marL="9525" marR="9525" marT="9525" marB="0" anchor="ctr"/>
                </a:tc>
                <a:extLst>
                  <a:ext uri="{0D108BD9-81ED-4DB2-BD59-A6C34878D82A}">
                    <a16:rowId xmlns:a16="http://schemas.microsoft.com/office/drawing/2014/main" val="1431663927"/>
                  </a:ext>
                </a:extLst>
              </a:tr>
              <a:tr h="228600">
                <a:tc>
                  <a:txBody>
                    <a:bodyPr/>
                    <a:lstStyle/>
                    <a:p>
                      <a:pPr algn="ctr" fontAlgn="b"/>
                      <a:r>
                        <a:rPr lang="en-US" sz="1200" b="0" i="0" u="none" strike="noStrike" dirty="0">
                          <a:solidFill>
                            <a:srgbClr val="000000"/>
                          </a:solidFill>
                          <a:effectLst/>
                          <a:latin typeface="+mn-lt"/>
                        </a:rPr>
                        <a:t>Resistivity, Ohm m</a:t>
                      </a:r>
                    </a:p>
                  </a:txBody>
                  <a:tcPr marL="9525" marR="9525" marT="9525" marB="0" anchor="ctr"/>
                </a:tc>
                <a:tc>
                  <a:txBody>
                    <a:bodyPr/>
                    <a:lstStyle/>
                    <a:p>
                      <a:pPr algn="ctr" fontAlgn="b"/>
                      <a:r>
                        <a:rPr lang="en-US" sz="1200" b="0" i="0" u="none" strike="noStrike" dirty="0">
                          <a:solidFill>
                            <a:srgbClr val="000000"/>
                          </a:solidFill>
                          <a:effectLst/>
                          <a:latin typeface="+mn-lt"/>
                        </a:rPr>
                        <a:t>0.086</a:t>
                      </a:r>
                    </a:p>
                  </a:txBody>
                  <a:tcPr marL="9525" marR="9525" marT="9525" marB="0" anchor="ctr"/>
                </a:tc>
                <a:extLst>
                  <a:ext uri="{0D108BD9-81ED-4DB2-BD59-A6C34878D82A}">
                    <a16:rowId xmlns:a16="http://schemas.microsoft.com/office/drawing/2014/main" val="479741861"/>
                  </a:ext>
                </a:extLst>
              </a:tr>
              <a:tr h="228600">
                <a:tc>
                  <a:txBody>
                    <a:bodyPr/>
                    <a:lstStyle/>
                    <a:p>
                      <a:pPr algn="ctr" fontAlgn="b"/>
                      <a:r>
                        <a:rPr lang="en-US" sz="1200" b="0" i="0" u="none" strike="noStrike" dirty="0">
                          <a:solidFill>
                            <a:srgbClr val="000000"/>
                          </a:solidFill>
                          <a:effectLst/>
                          <a:latin typeface="+mn-lt"/>
                        </a:rPr>
                        <a:t>Conductivity, </a:t>
                      </a:r>
                      <a:r>
                        <a:rPr lang="el-GR" sz="1200" b="0" i="0" u="none" strike="noStrike" dirty="0">
                          <a:solidFill>
                            <a:srgbClr val="000000"/>
                          </a:solidFill>
                          <a:effectLst/>
                          <a:latin typeface="+mn-lt"/>
                        </a:rPr>
                        <a:t>μ</a:t>
                      </a:r>
                      <a:r>
                        <a:rPr lang="en-US" sz="1200" b="0" i="0" u="none" strike="noStrike" dirty="0">
                          <a:solidFill>
                            <a:srgbClr val="000000"/>
                          </a:solidFill>
                          <a:effectLst/>
                          <a:latin typeface="+mn-lt"/>
                        </a:rPr>
                        <a:t>S/cm</a:t>
                      </a:r>
                    </a:p>
                  </a:txBody>
                  <a:tcPr marL="9525" marR="9525" marT="9525" marB="0" anchor="ctr"/>
                </a:tc>
                <a:tc>
                  <a:txBody>
                    <a:bodyPr/>
                    <a:lstStyle/>
                    <a:p>
                      <a:pPr algn="ctr" fontAlgn="b"/>
                      <a:r>
                        <a:rPr lang="en-US" sz="1200" b="0" i="0" u="none" strike="noStrike" dirty="0">
                          <a:solidFill>
                            <a:srgbClr val="000000"/>
                          </a:solidFill>
                          <a:effectLst/>
                          <a:latin typeface="+mn-lt"/>
                        </a:rPr>
                        <a:t>138,000</a:t>
                      </a:r>
                    </a:p>
                  </a:txBody>
                  <a:tcPr marL="9525" marR="9525" marT="9525" marB="0" anchor="ctr"/>
                </a:tc>
                <a:extLst>
                  <a:ext uri="{0D108BD9-81ED-4DB2-BD59-A6C34878D82A}">
                    <a16:rowId xmlns:a16="http://schemas.microsoft.com/office/drawing/2014/main" val="783756791"/>
                  </a:ext>
                </a:extLst>
              </a:tr>
            </a:tbl>
          </a:graphicData>
        </a:graphic>
      </p:graphicFrame>
    </p:spTree>
    <p:extLst>
      <p:ext uri="{BB962C8B-B14F-4D97-AF65-F5344CB8AC3E}">
        <p14:creationId xmlns:p14="http://schemas.microsoft.com/office/powerpoint/2010/main" val="61542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FF4369-7684-725A-AE7D-F5DFAF343559}"/>
              </a:ext>
            </a:extLst>
          </p:cNvPr>
          <p:cNvSpPr>
            <a:spLocks noGrp="1"/>
          </p:cNvSpPr>
          <p:nvPr>
            <p:ph idx="1"/>
          </p:nvPr>
        </p:nvSpPr>
        <p:spPr/>
        <p:txBody>
          <a:bodyPr/>
          <a:lstStyle/>
          <a:p>
            <a:r>
              <a:rPr lang="en-US" dirty="0"/>
              <a:t>Federal drinking water standards</a:t>
            </a:r>
          </a:p>
          <a:p>
            <a:r>
              <a:rPr lang="en-US" dirty="0"/>
              <a:t>Level I reclaimed water, according to the Texas Administrative Code §210.53</a:t>
            </a:r>
          </a:p>
        </p:txBody>
      </p:sp>
      <p:sp>
        <p:nvSpPr>
          <p:cNvPr id="4" name="Title 3">
            <a:extLst>
              <a:ext uri="{FF2B5EF4-FFF2-40B4-BE49-F238E27FC236}">
                <a16:creationId xmlns:a16="http://schemas.microsoft.com/office/drawing/2014/main" id="{6679CE20-1FFC-458A-2459-F6456A0D0A39}"/>
              </a:ext>
            </a:extLst>
          </p:cNvPr>
          <p:cNvSpPr>
            <a:spLocks noGrp="1"/>
          </p:cNvSpPr>
          <p:nvPr>
            <p:ph type="title"/>
          </p:nvPr>
        </p:nvSpPr>
        <p:spPr/>
        <p:txBody>
          <a:bodyPr/>
          <a:lstStyle/>
          <a:p>
            <a:r>
              <a:rPr lang="en-US" dirty="0"/>
              <a:t>Water quality standards</a:t>
            </a:r>
          </a:p>
        </p:txBody>
      </p:sp>
      <p:sp>
        <p:nvSpPr>
          <p:cNvPr id="5" name="Slide Number Placeholder 4">
            <a:extLst>
              <a:ext uri="{FF2B5EF4-FFF2-40B4-BE49-F238E27FC236}">
                <a16:creationId xmlns:a16="http://schemas.microsoft.com/office/drawing/2014/main" id="{8A110117-1FFC-B208-79B8-1B39553DE014}"/>
              </a:ext>
            </a:extLst>
          </p:cNvPr>
          <p:cNvSpPr>
            <a:spLocks noGrp="1"/>
          </p:cNvSpPr>
          <p:nvPr>
            <p:ph type="sldNum" sz="quarter" idx="15"/>
          </p:nvPr>
        </p:nvSpPr>
        <p:spPr/>
        <p:txBody>
          <a:bodyPr/>
          <a:lstStyle/>
          <a:p>
            <a:fld id="{6CBE36CA-A7C6-4838-9ACB-C8D30B8F2C6D}" type="slidenum">
              <a:rPr lang="en-US" smtClean="0"/>
              <a:pPr/>
              <a:t>5</a:t>
            </a:fld>
            <a:endParaRPr lang="en-US" dirty="0"/>
          </a:p>
        </p:txBody>
      </p:sp>
      <p:pic>
        <p:nvPicPr>
          <p:cNvPr id="7" name="Picture 6">
            <a:extLst>
              <a:ext uri="{FF2B5EF4-FFF2-40B4-BE49-F238E27FC236}">
                <a16:creationId xmlns:a16="http://schemas.microsoft.com/office/drawing/2014/main" id="{4DEA01EB-21AD-D3B9-BFDD-C610788E414F}"/>
              </a:ext>
            </a:extLst>
          </p:cNvPr>
          <p:cNvPicPr>
            <a:picLocks noChangeAspect="1"/>
          </p:cNvPicPr>
          <p:nvPr/>
        </p:nvPicPr>
        <p:blipFill>
          <a:blip r:embed="rId2"/>
          <a:stretch>
            <a:fillRect/>
          </a:stretch>
        </p:blipFill>
        <p:spPr>
          <a:xfrm>
            <a:off x="2987688" y="2086059"/>
            <a:ext cx="5346416" cy="3905442"/>
          </a:xfrm>
          <a:prstGeom prst="rect">
            <a:avLst/>
          </a:prstGeom>
        </p:spPr>
      </p:pic>
    </p:spTree>
    <p:extLst>
      <p:ext uri="{BB962C8B-B14F-4D97-AF65-F5344CB8AC3E}">
        <p14:creationId xmlns:p14="http://schemas.microsoft.com/office/powerpoint/2010/main" val="540395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18203F-553B-C9B9-92F5-DEF13ED6ECE2}"/>
              </a:ext>
            </a:extLst>
          </p:cNvPr>
          <p:cNvSpPr>
            <a:spLocks noGrp="1"/>
          </p:cNvSpPr>
          <p:nvPr>
            <p:ph type="title"/>
          </p:nvPr>
        </p:nvSpPr>
        <p:spPr/>
        <p:txBody>
          <a:bodyPr/>
          <a:lstStyle/>
          <a:p>
            <a:r>
              <a:rPr lang="en-US" dirty="0"/>
              <a:t>Process description </a:t>
            </a:r>
          </a:p>
        </p:txBody>
      </p:sp>
      <p:sp>
        <p:nvSpPr>
          <p:cNvPr id="9" name="Rounded Rectangle 8">
            <a:extLst>
              <a:ext uri="{FF2B5EF4-FFF2-40B4-BE49-F238E27FC236}">
                <a16:creationId xmlns:a16="http://schemas.microsoft.com/office/drawing/2014/main" id="{B93586D4-4475-FEA1-07F5-41F8BFE6D299}"/>
              </a:ext>
            </a:extLst>
          </p:cNvPr>
          <p:cNvSpPr/>
          <p:nvPr/>
        </p:nvSpPr>
        <p:spPr>
          <a:xfrm>
            <a:off x="2509077" y="2072582"/>
            <a:ext cx="1824310" cy="10177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Calibri" panose="020F0502020204030204" pitchFamily="34" charset="0"/>
              </a:rPr>
              <a:t>Pretreatment</a:t>
            </a:r>
          </a:p>
        </p:txBody>
      </p:sp>
      <p:sp>
        <p:nvSpPr>
          <p:cNvPr id="10" name="Rounded Rectangle 9">
            <a:extLst>
              <a:ext uri="{FF2B5EF4-FFF2-40B4-BE49-F238E27FC236}">
                <a16:creationId xmlns:a16="http://schemas.microsoft.com/office/drawing/2014/main" id="{0B6C7846-ACC0-C2F1-708D-7FF71554A997}"/>
              </a:ext>
            </a:extLst>
          </p:cNvPr>
          <p:cNvSpPr/>
          <p:nvPr/>
        </p:nvSpPr>
        <p:spPr>
          <a:xfrm>
            <a:off x="4935550" y="2072581"/>
            <a:ext cx="1824310" cy="10177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Calibri" panose="020F0502020204030204" pitchFamily="34" charset="0"/>
              </a:rPr>
              <a:t>Primary Treatment</a:t>
            </a:r>
          </a:p>
        </p:txBody>
      </p:sp>
      <p:sp>
        <p:nvSpPr>
          <p:cNvPr id="11" name="Rounded Rectangle 10">
            <a:extLst>
              <a:ext uri="{FF2B5EF4-FFF2-40B4-BE49-F238E27FC236}">
                <a16:creationId xmlns:a16="http://schemas.microsoft.com/office/drawing/2014/main" id="{F7A07A30-5149-133D-47AF-85D4A58F439C}"/>
              </a:ext>
            </a:extLst>
          </p:cNvPr>
          <p:cNvSpPr/>
          <p:nvPr/>
        </p:nvSpPr>
        <p:spPr>
          <a:xfrm>
            <a:off x="7635828" y="2072581"/>
            <a:ext cx="1824310" cy="10177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Calibri" panose="020F0502020204030204" pitchFamily="34" charset="0"/>
              </a:rPr>
              <a:t>Secondary Treatment</a:t>
            </a:r>
          </a:p>
        </p:txBody>
      </p:sp>
      <p:cxnSp>
        <p:nvCxnSpPr>
          <p:cNvPr id="13" name="Straight Arrow Connector 12">
            <a:extLst>
              <a:ext uri="{FF2B5EF4-FFF2-40B4-BE49-F238E27FC236}">
                <a16:creationId xmlns:a16="http://schemas.microsoft.com/office/drawing/2014/main" id="{BD5B13D9-0BE8-48B9-62A1-D9B5A0533F6E}"/>
              </a:ext>
            </a:extLst>
          </p:cNvPr>
          <p:cNvCxnSpPr>
            <a:cxnSpLocks/>
          </p:cNvCxnSpPr>
          <p:nvPr/>
        </p:nvCxnSpPr>
        <p:spPr>
          <a:xfrm flipV="1">
            <a:off x="4333387" y="2580588"/>
            <a:ext cx="60216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5364E78-85E9-0BB9-FA7B-A6A4769D579D}"/>
              </a:ext>
            </a:extLst>
          </p:cNvPr>
          <p:cNvCxnSpPr/>
          <p:nvPr/>
        </p:nvCxnSpPr>
        <p:spPr>
          <a:xfrm flipV="1">
            <a:off x="6759860" y="2580587"/>
            <a:ext cx="8759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3F6EAA4C-76E7-0C84-CA21-E6CAC0B41362}"/>
              </a:ext>
            </a:extLst>
          </p:cNvPr>
          <p:cNvCxnSpPr>
            <a:cxnSpLocks/>
            <a:endCxn id="9" idx="1"/>
          </p:cNvCxnSpPr>
          <p:nvPr/>
        </p:nvCxnSpPr>
        <p:spPr>
          <a:xfrm flipV="1">
            <a:off x="1308431" y="2581466"/>
            <a:ext cx="1200646" cy="101951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65A1CB-1CC6-EC16-7A10-1A201FAD7ED7}"/>
              </a:ext>
            </a:extLst>
          </p:cNvPr>
          <p:cNvCxnSpPr>
            <a:cxnSpLocks/>
          </p:cNvCxnSpPr>
          <p:nvPr/>
        </p:nvCxnSpPr>
        <p:spPr>
          <a:xfrm flipH="1" flipV="1">
            <a:off x="9460138" y="2578838"/>
            <a:ext cx="1200646" cy="1019517"/>
          </a:xfrm>
          <a:prstGeom prst="bentConnector3">
            <a:avLst>
              <a:gd name="adj1" fmla="val 50000"/>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25E6423-9251-572B-A661-564DBD6A37C5}"/>
              </a:ext>
            </a:extLst>
          </p:cNvPr>
          <p:cNvSpPr txBox="1"/>
          <p:nvPr/>
        </p:nvSpPr>
        <p:spPr>
          <a:xfrm>
            <a:off x="-991483" y="3414567"/>
            <a:ext cx="3762955" cy="369332"/>
          </a:xfrm>
          <a:prstGeom prst="rect">
            <a:avLst/>
          </a:prstGeom>
          <a:noFill/>
        </p:spPr>
        <p:txBody>
          <a:bodyPr wrap="square">
            <a:spAutoFit/>
          </a:bodyPr>
          <a:lstStyle/>
          <a:p>
            <a:pPr algn="ctr" rtl="0" eaLnBrk="1" fontAlgn="auto" hangingPunct="1">
              <a:lnSpc>
                <a:spcPct val="100000"/>
              </a:lnSpc>
              <a:spcBef>
                <a:spcPts val="0"/>
              </a:spcBef>
              <a:spcAft>
                <a:spcPts val="0"/>
              </a:spcAft>
            </a:pPr>
            <a:r>
              <a:rPr lang="en-US" sz="1800" b="0" i="0" u="none" baseline="0" dirty="0">
                <a:solidFill>
                  <a:schemeClr val="tx1">
                    <a:lumMod val="95000"/>
                    <a:lumOff val="5000"/>
                  </a:schemeClr>
                </a:solidFill>
                <a:latin typeface="Calibri" panose="020F0502020204030204" pitchFamily="34" charset="0"/>
              </a:rPr>
              <a:t>Influent</a:t>
            </a:r>
          </a:p>
        </p:txBody>
      </p:sp>
      <p:sp>
        <p:nvSpPr>
          <p:cNvPr id="22" name="TextBox 21">
            <a:extLst>
              <a:ext uri="{FF2B5EF4-FFF2-40B4-BE49-F238E27FC236}">
                <a16:creationId xmlns:a16="http://schemas.microsoft.com/office/drawing/2014/main" id="{F5858C84-0186-45F1-D50B-741AB55A4C07}"/>
              </a:ext>
            </a:extLst>
          </p:cNvPr>
          <p:cNvSpPr txBox="1"/>
          <p:nvPr/>
        </p:nvSpPr>
        <p:spPr>
          <a:xfrm>
            <a:off x="9148712" y="3414567"/>
            <a:ext cx="3762955" cy="369332"/>
          </a:xfrm>
          <a:prstGeom prst="rect">
            <a:avLst/>
          </a:prstGeom>
          <a:noFill/>
        </p:spPr>
        <p:txBody>
          <a:bodyPr wrap="square">
            <a:spAutoFit/>
          </a:bodyPr>
          <a:lstStyle/>
          <a:p>
            <a:pPr algn="ctr" rtl="0" eaLnBrk="1" fontAlgn="auto" hangingPunct="1">
              <a:lnSpc>
                <a:spcPct val="100000"/>
              </a:lnSpc>
              <a:spcBef>
                <a:spcPts val="0"/>
              </a:spcBef>
              <a:spcAft>
                <a:spcPts val="0"/>
              </a:spcAft>
            </a:pPr>
            <a:r>
              <a:rPr lang="en-US" sz="1800" b="0" i="0" u="none" baseline="0" dirty="0">
                <a:solidFill>
                  <a:schemeClr val="tx1">
                    <a:lumMod val="95000"/>
                    <a:lumOff val="5000"/>
                  </a:schemeClr>
                </a:solidFill>
                <a:latin typeface="Calibri" panose="020F0502020204030204" pitchFamily="34" charset="0"/>
              </a:rPr>
              <a:t>Effluent</a:t>
            </a:r>
          </a:p>
        </p:txBody>
      </p:sp>
      <p:sp>
        <p:nvSpPr>
          <p:cNvPr id="34" name="TextBox 33">
            <a:extLst>
              <a:ext uri="{FF2B5EF4-FFF2-40B4-BE49-F238E27FC236}">
                <a16:creationId xmlns:a16="http://schemas.microsoft.com/office/drawing/2014/main" id="{92A402BB-92DB-462E-2E56-D3E72FB6409B}"/>
              </a:ext>
            </a:extLst>
          </p:cNvPr>
          <p:cNvSpPr txBox="1"/>
          <p:nvPr/>
        </p:nvSpPr>
        <p:spPr>
          <a:xfrm>
            <a:off x="2128958" y="3352343"/>
            <a:ext cx="2262663" cy="923330"/>
          </a:xfrm>
          <a:prstGeom prst="rect">
            <a:avLst/>
          </a:prstGeom>
          <a:noFill/>
        </p:spPr>
        <p:txBody>
          <a:bodyPr vert="horz" wrap="square" rtlCol="0">
            <a:spAutoFit/>
          </a:bodyPr>
          <a:lstStyle/>
          <a:p>
            <a:pPr marL="285750" indent="-285750" algn="l" rtl="0" eaLnBrk="1" fontAlgn="auto" hangingPunct="1">
              <a:lnSpc>
                <a:spcPct val="100000"/>
              </a:lnSpc>
              <a:spcBef>
                <a:spcPts val="0"/>
              </a:spcBef>
              <a:spcAft>
                <a:spcPts val="0"/>
              </a:spcAft>
              <a:buFont typeface="Arial" panose="020B0604020202020204" pitchFamily="34" charset="0"/>
              <a:buChar char="•"/>
            </a:pPr>
            <a:r>
              <a:rPr lang="en-US" sz="1800" b="0" i="0" u="none" baseline="0" dirty="0">
                <a:solidFill>
                  <a:srgbClr val="000000"/>
                </a:solidFill>
                <a:latin typeface="Calibri" panose="020F0502020204030204" pitchFamily="34" charset="0"/>
              </a:rPr>
              <a:t>Ion Exchange (IX)</a:t>
            </a:r>
          </a:p>
          <a:p>
            <a:pPr algn="l" rtl="0" eaLnBrk="1" fontAlgn="auto" hangingPunct="1">
              <a:lnSpc>
                <a:spcPct val="100000"/>
              </a:lnSpc>
              <a:spcBef>
                <a:spcPts val="0"/>
              </a:spcBef>
              <a:spcAft>
                <a:spcPts val="0"/>
              </a:spcAft>
            </a:pPr>
            <a:endParaRPr lang="en-US" sz="1800" b="0" i="0" u="none" baseline="0" dirty="0">
              <a:solidFill>
                <a:srgbClr val="000000"/>
              </a:solidFill>
              <a:latin typeface="Calibri" panose="020F0502020204030204" pitchFamily="34" charset="0"/>
            </a:endParaRPr>
          </a:p>
          <a:p>
            <a:pPr marL="285750" indent="-285750" algn="l" rtl="0" eaLnBrk="1" fontAlgn="auto" hangingPunct="1">
              <a:lnSpc>
                <a:spcPct val="100000"/>
              </a:lnSpc>
              <a:spcBef>
                <a:spcPts val="0"/>
              </a:spcBef>
              <a:spcAft>
                <a:spcPts val="0"/>
              </a:spcAft>
              <a:buFont typeface="Arial" panose="020B0604020202020204" pitchFamily="34" charset="0"/>
              <a:buChar char="•"/>
            </a:pPr>
            <a:r>
              <a:rPr lang="en-US" dirty="0">
                <a:solidFill>
                  <a:srgbClr val="000000"/>
                </a:solidFill>
                <a:latin typeface="Calibri" panose="020F0502020204030204" pitchFamily="34" charset="0"/>
              </a:rPr>
              <a:t>Nanofiltration (NF)</a:t>
            </a:r>
            <a:endParaRPr lang="en-US" sz="1800" b="0" i="0" u="none" baseline="0" dirty="0">
              <a:solidFill>
                <a:srgbClr val="000000"/>
              </a:solidFill>
              <a:latin typeface="Calibri" panose="020F0502020204030204" pitchFamily="34" charset="0"/>
            </a:endParaRPr>
          </a:p>
        </p:txBody>
      </p:sp>
      <p:sp>
        <p:nvSpPr>
          <p:cNvPr id="35" name="TextBox 34">
            <a:extLst>
              <a:ext uri="{FF2B5EF4-FFF2-40B4-BE49-F238E27FC236}">
                <a16:creationId xmlns:a16="http://schemas.microsoft.com/office/drawing/2014/main" id="{06F0BBEA-040F-5EA3-923F-03B0C0734866}"/>
              </a:ext>
            </a:extLst>
          </p:cNvPr>
          <p:cNvSpPr txBox="1"/>
          <p:nvPr/>
        </p:nvSpPr>
        <p:spPr>
          <a:xfrm>
            <a:off x="4566144" y="3352343"/>
            <a:ext cx="2546403" cy="2862322"/>
          </a:xfrm>
          <a:prstGeom prst="rect">
            <a:avLst/>
          </a:prstGeom>
          <a:noFill/>
        </p:spPr>
        <p:txBody>
          <a:bodyPr vert="horz" wrap="square" rtlCol="0">
            <a:spAutoFit/>
          </a:bodyPr>
          <a:lstStyle/>
          <a:p>
            <a:pPr marL="285750" indent="-285750" algn="l" rtl="0" eaLnBrk="1" fontAlgn="auto" hangingPunct="1">
              <a:lnSpc>
                <a:spcPct val="100000"/>
              </a:lnSpc>
              <a:spcBef>
                <a:spcPts val="0"/>
              </a:spcBef>
              <a:spcAft>
                <a:spcPts val="0"/>
              </a:spcAft>
              <a:buFont typeface="Arial" panose="020B0604020202020204" pitchFamily="34" charset="0"/>
              <a:buChar char="•"/>
            </a:pPr>
            <a:r>
              <a:rPr lang="en-US" sz="1800" b="0" i="0" u="none" baseline="0" dirty="0">
                <a:solidFill>
                  <a:srgbClr val="000000"/>
                </a:solidFill>
                <a:latin typeface="Calibri" panose="020F0502020204030204" pitchFamily="34" charset="0"/>
              </a:rPr>
              <a:t>Membrane Distillation (MD)</a:t>
            </a:r>
          </a:p>
          <a:p>
            <a:pPr algn="l" rtl="0" eaLnBrk="1" fontAlgn="auto" hangingPunct="1">
              <a:lnSpc>
                <a:spcPct val="100000"/>
              </a:lnSpc>
              <a:spcBef>
                <a:spcPts val="0"/>
              </a:spcBef>
              <a:spcAft>
                <a:spcPts val="0"/>
              </a:spcAft>
            </a:pPr>
            <a:endParaRPr lang="en-US" sz="1800" b="0" i="0" u="none" baseline="0" dirty="0">
              <a:solidFill>
                <a:srgbClr val="000000"/>
              </a:solidFill>
              <a:latin typeface="Calibri" panose="020F0502020204030204" pitchFamily="34" charset="0"/>
            </a:endParaRPr>
          </a:p>
          <a:p>
            <a:pPr marL="285750" indent="-285750" algn="l" rtl="0" eaLnBrk="1" fontAlgn="auto" hangingPunct="1">
              <a:lnSpc>
                <a:spcPct val="100000"/>
              </a:lnSpc>
              <a:spcBef>
                <a:spcPts val="0"/>
              </a:spcBef>
              <a:spcAft>
                <a:spcPts val="0"/>
              </a:spcAft>
              <a:buFont typeface="Arial" panose="020B0604020202020204" pitchFamily="34" charset="0"/>
              <a:buChar char="•"/>
            </a:pPr>
            <a:r>
              <a:rPr lang="en-US" dirty="0">
                <a:solidFill>
                  <a:srgbClr val="000000"/>
                </a:solidFill>
                <a:latin typeface="Calibri" panose="020F0502020204030204" pitchFamily="34" charset="0"/>
              </a:rPr>
              <a:t>Low salt rejection reverse osmosis (LSRRO)</a:t>
            </a:r>
          </a:p>
          <a:p>
            <a:pPr marL="285750" indent="-285750" algn="l" rtl="0" eaLnBrk="1" fontAlgn="auto" hangingPunct="1">
              <a:lnSpc>
                <a:spcPct val="100000"/>
              </a:lnSpc>
              <a:spcBef>
                <a:spcPts val="0"/>
              </a:spcBef>
              <a:spcAft>
                <a:spcPts val="0"/>
              </a:spcAft>
              <a:buFont typeface="Arial" panose="020B0604020202020204" pitchFamily="34" charset="0"/>
              <a:buChar char="•"/>
            </a:pPr>
            <a:endParaRPr lang="en-US" sz="1800" b="0" i="0" u="none" baseline="0" dirty="0">
              <a:solidFill>
                <a:srgbClr val="000000"/>
              </a:solidFill>
              <a:latin typeface="Calibri" panose="020F0502020204030204" pitchFamily="34" charset="0"/>
            </a:endParaRPr>
          </a:p>
          <a:p>
            <a:pPr marL="285750" indent="-285750" algn="l" rtl="0" eaLnBrk="1" fontAlgn="auto" hangingPunct="1">
              <a:lnSpc>
                <a:spcPct val="100000"/>
              </a:lnSpc>
              <a:spcBef>
                <a:spcPts val="0"/>
              </a:spcBef>
              <a:spcAft>
                <a:spcPts val="0"/>
              </a:spcAft>
              <a:buFont typeface="Arial" panose="020B0604020202020204" pitchFamily="34" charset="0"/>
              <a:buChar char="•"/>
            </a:pPr>
            <a:r>
              <a:rPr lang="en-US" dirty="0">
                <a:solidFill>
                  <a:srgbClr val="000000"/>
                </a:solidFill>
                <a:latin typeface="Calibri" panose="020F0502020204030204" pitchFamily="34" charset="0"/>
              </a:rPr>
              <a:t>Osmotically Assisted Reverse Osmosis (OARO)</a:t>
            </a:r>
            <a:endParaRPr lang="en-US" sz="1800" b="0" i="0" u="none" baseline="0" dirty="0">
              <a:solidFill>
                <a:srgbClr val="000000"/>
              </a:solidFill>
              <a:latin typeface="Calibri" panose="020F0502020204030204" pitchFamily="34" charset="0"/>
            </a:endParaRPr>
          </a:p>
        </p:txBody>
      </p:sp>
      <p:cxnSp>
        <p:nvCxnSpPr>
          <p:cNvPr id="37" name="Straight Connector 36">
            <a:extLst>
              <a:ext uri="{FF2B5EF4-FFF2-40B4-BE49-F238E27FC236}">
                <a16:creationId xmlns:a16="http://schemas.microsoft.com/office/drawing/2014/main" id="{8FD689BF-02DB-D641-B826-902CBB13B638}"/>
              </a:ext>
            </a:extLst>
          </p:cNvPr>
          <p:cNvCxnSpPr>
            <a:cxnSpLocks/>
          </p:cNvCxnSpPr>
          <p:nvPr/>
        </p:nvCxnSpPr>
        <p:spPr>
          <a:xfrm>
            <a:off x="4412271" y="3404851"/>
            <a:ext cx="0" cy="273223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562EFEB-0B78-C992-7DB3-832E494F0019}"/>
              </a:ext>
            </a:extLst>
          </p:cNvPr>
          <p:cNvCxnSpPr>
            <a:cxnSpLocks/>
          </p:cNvCxnSpPr>
          <p:nvPr/>
        </p:nvCxnSpPr>
        <p:spPr>
          <a:xfrm>
            <a:off x="7446889" y="3404851"/>
            <a:ext cx="0" cy="273223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50290B2-A19E-5FDF-2CD5-EDC254329128}"/>
              </a:ext>
            </a:extLst>
          </p:cNvPr>
          <p:cNvSpPr txBox="1"/>
          <p:nvPr/>
        </p:nvSpPr>
        <p:spPr>
          <a:xfrm>
            <a:off x="7507219" y="3339806"/>
            <a:ext cx="2546403" cy="369332"/>
          </a:xfrm>
          <a:prstGeom prst="rect">
            <a:avLst/>
          </a:prstGeom>
          <a:noFill/>
        </p:spPr>
        <p:txBody>
          <a:bodyPr vert="horz" wrap="square" rtlCol="0">
            <a:spAutoFit/>
          </a:bodyPr>
          <a:lstStyle/>
          <a:p>
            <a:pPr marL="285750" indent="-285750" algn="l" rtl="0" eaLnBrk="1" fontAlgn="auto" hangingPunct="1">
              <a:lnSpc>
                <a:spcPct val="100000"/>
              </a:lnSpc>
              <a:spcBef>
                <a:spcPts val="0"/>
              </a:spcBef>
              <a:spcAft>
                <a:spcPts val="0"/>
              </a:spcAft>
              <a:buFont typeface="Arial" panose="020B0604020202020204" pitchFamily="34" charset="0"/>
              <a:buChar char="•"/>
            </a:pPr>
            <a:r>
              <a:rPr lang="en-US" sz="1800" b="0" i="0" u="none" baseline="0" dirty="0">
                <a:solidFill>
                  <a:srgbClr val="000000"/>
                </a:solidFill>
                <a:latin typeface="Calibri" panose="020F0502020204030204" pitchFamily="34" charset="0"/>
              </a:rPr>
              <a:t>Crystallization </a:t>
            </a:r>
          </a:p>
        </p:txBody>
      </p:sp>
    </p:spTree>
    <p:extLst>
      <p:ext uri="{BB962C8B-B14F-4D97-AF65-F5344CB8AC3E}">
        <p14:creationId xmlns:p14="http://schemas.microsoft.com/office/powerpoint/2010/main" val="272702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48138-FEBD-CC8A-7A63-1D4C38F7D76B}"/>
            </a:ext>
          </a:extLst>
        </p:cNvPr>
        <p:cNvGrpSpPr/>
        <p:nvPr/>
      </p:nvGrpSpPr>
      <p:grpSpPr>
        <a:xfrm>
          <a:off x="0" y="0"/>
          <a:ext cx="0" cy="0"/>
          <a:chOff x="0" y="0"/>
          <a:chExt cx="0" cy="0"/>
        </a:xfrm>
      </p:grpSpPr>
      <p:sp>
        <p:nvSpPr>
          <p:cNvPr id="44" name="Rectangle 43">
            <a:extLst>
              <a:ext uri="{FF2B5EF4-FFF2-40B4-BE49-F238E27FC236}">
                <a16:creationId xmlns:a16="http://schemas.microsoft.com/office/drawing/2014/main" id="{87F85D56-28ED-D661-B889-734671DC0717}"/>
              </a:ext>
            </a:extLst>
          </p:cNvPr>
          <p:cNvSpPr/>
          <p:nvPr/>
        </p:nvSpPr>
        <p:spPr>
          <a:xfrm>
            <a:off x="4618067" y="3330995"/>
            <a:ext cx="2546401" cy="71176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Calibri" panose="020F0502020204030204" pitchFamily="34" charset="0"/>
            </a:endParaRPr>
          </a:p>
        </p:txBody>
      </p:sp>
      <p:sp>
        <p:nvSpPr>
          <p:cNvPr id="43" name="Rectangle 42">
            <a:extLst>
              <a:ext uri="{FF2B5EF4-FFF2-40B4-BE49-F238E27FC236}">
                <a16:creationId xmlns:a16="http://schemas.microsoft.com/office/drawing/2014/main" id="{31B637F8-EB56-B0F1-439D-7B9EBEF86534}"/>
              </a:ext>
            </a:extLst>
          </p:cNvPr>
          <p:cNvSpPr/>
          <p:nvPr/>
        </p:nvSpPr>
        <p:spPr>
          <a:xfrm>
            <a:off x="2110256" y="3330996"/>
            <a:ext cx="2225079" cy="43155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Calibri" panose="020F0502020204030204" pitchFamily="34" charset="0"/>
            </a:endParaRPr>
          </a:p>
        </p:txBody>
      </p:sp>
      <p:sp>
        <p:nvSpPr>
          <p:cNvPr id="4" name="Title 3">
            <a:extLst>
              <a:ext uri="{FF2B5EF4-FFF2-40B4-BE49-F238E27FC236}">
                <a16:creationId xmlns:a16="http://schemas.microsoft.com/office/drawing/2014/main" id="{46E79E13-F4F8-F328-CE5F-C5B1565EFEEE}"/>
              </a:ext>
            </a:extLst>
          </p:cNvPr>
          <p:cNvSpPr>
            <a:spLocks noGrp="1"/>
          </p:cNvSpPr>
          <p:nvPr>
            <p:ph type="title"/>
          </p:nvPr>
        </p:nvSpPr>
        <p:spPr/>
        <p:txBody>
          <a:bodyPr/>
          <a:lstStyle/>
          <a:p>
            <a:r>
              <a:rPr lang="en-US" dirty="0"/>
              <a:t>Process description </a:t>
            </a:r>
          </a:p>
        </p:txBody>
      </p:sp>
      <p:sp>
        <p:nvSpPr>
          <p:cNvPr id="9" name="Rounded Rectangle 8">
            <a:extLst>
              <a:ext uri="{FF2B5EF4-FFF2-40B4-BE49-F238E27FC236}">
                <a16:creationId xmlns:a16="http://schemas.microsoft.com/office/drawing/2014/main" id="{7300D092-E77A-B1FD-356A-E87B7A263756}"/>
              </a:ext>
            </a:extLst>
          </p:cNvPr>
          <p:cNvSpPr/>
          <p:nvPr/>
        </p:nvSpPr>
        <p:spPr>
          <a:xfrm>
            <a:off x="2509077" y="2072582"/>
            <a:ext cx="1824310" cy="10177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Calibri" panose="020F0502020204030204" pitchFamily="34" charset="0"/>
              </a:rPr>
              <a:t>Pretreatment</a:t>
            </a:r>
          </a:p>
        </p:txBody>
      </p:sp>
      <p:sp>
        <p:nvSpPr>
          <p:cNvPr id="10" name="Rounded Rectangle 9">
            <a:extLst>
              <a:ext uri="{FF2B5EF4-FFF2-40B4-BE49-F238E27FC236}">
                <a16:creationId xmlns:a16="http://schemas.microsoft.com/office/drawing/2014/main" id="{F5FE74B2-094A-5ED6-F826-65003659BA9D}"/>
              </a:ext>
            </a:extLst>
          </p:cNvPr>
          <p:cNvSpPr/>
          <p:nvPr/>
        </p:nvSpPr>
        <p:spPr>
          <a:xfrm>
            <a:off x="4935550" y="2072581"/>
            <a:ext cx="1824310" cy="10177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Calibri" panose="020F0502020204030204" pitchFamily="34" charset="0"/>
              </a:rPr>
              <a:t>Primary Treatment</a:t>
            </a:r>
          </a:p>
        </p:txBody>
      </p:sp>
      <p:sp>
        <p:nvSpPr>
          <p:cNvPr id="11" name="Rounded Rectangle 10">
            <a:extLst>
              <a:ext uri="{FF2B5EF4-FFF2-40B4-BE49-F238E27FC236}">
                <a16:creationId xmlns:a16="http://schemas.microsoft.com/office/drawing/2014/main" id="{1549EB3F-85E9-42C4-C0E7-4832129BCCF1}"/>
              </a:ext>
            </a:extLst>
          </p:cNvPr>
          <p:cNvSpPr/>
          <p:nvPr/>
        </p:nvSpPr>
        <p:spPr>
          <a:xfrm>
            <a:off x="7635828" y="2072581"/>
            <a:ext cx="1824310" cy="1017767"/>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r>
              <a:rPr lang="en-US" sz="1800" b="0" i="0" u="none" baseline="0" dirty="0">
                <a:solidFill>
                  <a:srgbClr val="FFFFFF"/>
                </a:solidFill>
                <a:latin typeface="Calibri" panose="020F0502020204030204" pitchFamily="34" charset="0"/>
              </a:rPr>
              <a:t>Secondary Treatment</a:t>
            </a:r>
          </a:p>
        </p:txBody>
      </p:sp>
      <p:cxnSp>
        <p:nvCxnSpPr>
          <p:cNvPr id="13" name="Straight Arrow Connector 12">
            <a:extLst>
              <a:ext uri="{FF2B5EF4-FFF2-40B4-BE49-F238E27FC236}">
                <a16:creationId xmlns:a16="http://schemas.microsoft.com/office/drawing/2014/main" id="{1C39A3D7-BAF1-3C46-3862-F4EF9EFA60B2}"/>
              </a:ext>
            </a:extLst>
          </p:cNvPr>
          <p:cNvCxnSpPr>
            <a:cxnSpLocks/>
          </p:cNvCxnSpPr>
          <p:nvPr/>
        </p:nvCxnSpPr>
        <p:spPr>
          <a:xfrm flipV="1">
            <a:off x="4333387" y="2580588"/>
            <a:ext cx="60216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3ABA08-5DC1-BA61-4C7B-390DCA0509B5}"/>
              </a:ext>
            </a:extLst>
          </p:cNvPr>
          <p:cNvCxnSpPr/>
          <p:nvPr/>
        </p:nvCxnSpPr>
        <p:spPr>
          <a:xfrm flipV="1">
            <a:off x="6759860" y="2580587"/>
            <a:ext cx="87596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6D2AA0F8-A17C-6806-56BA-0C120549ADBE}"/>
              </a:ext>
            </a:extLst>
          </p:cNvPr>
          <p:cNvCxnSpPr>
            <a:cxnSpLocks/>
            <a:endCxn id="9" idx="1"/>
          </p:cNvCxnSpPr>
          <p:nvPr/>
        </p:nvCxnSpPr>
        <p:spPr>
          <a:xfrm flipV="1">
            <a:off x="1308431" y="2581466"/>
            <a:ext cx="1200646" cy="101951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11F2B7B6-BA30-3EF2-1806-1530DB7AA295}"/>
              </a:ext>
            </a:extLst>
          </p:cNvPr>
          <p:cNvCxnSpPr>
            <a:cxnSpLocks/>
          </p:cNvCxnSpPr>
          <p:nvPr/>
        </p:nvCxnSpPr>
        <p:spPr>
          <a:xfrm flipH="1" flipV="1">
            <a:off x="9460138" y="2578838"/>
            <a:ext cx="1200646" cy="1019517"/>
          </a:xfrm>
          <a:prstGeom prst="bentConnector3">
            <a:avLst>
              <a:gd name="adj1" fmla="val 50000"/>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23B38D-AA56-91DA-D438-4EDB05764461}"/>
              </a:ext>
            </a:extLst>
          </p:cNvPr>
          <p:cNvSpPr txBox="1"/>
          <p:nvPr/>
        </p:nvSpPr>
        <p:spPr>
          <a:xfrm>
            <a:off x="-991483" y="3414567"/>
            <a:ext cx="3762955" cy="369332"/>
          </a:xfrm>
          <a:prstGeom prst="rect">
            <a:avLst/>
          </a:prstGeom>
          <a:noFill/>
        </p:spPr>
        <p:txBody>
          <a:bodyPr wrap="square">
            <a:spAutoFit/>
          </a:bodyPr>
          <a:lstStyle/>
          <a:p>
            <a:pPr algn="ctr" rtl="0" eaLnBrk="1" fontAlgn="auto" hangingPunct="1">
              <a:lnSpc>
                <a:spcPct val="100000"/>
              </a:lnSpc>
              <a:spcBef>
                <a:spcPts val="0"/>
              </a:spcBef>
              <a:spcAft>
                <a:spcPts val="0"/>
              </a:spcAft>
            </a:pPr>
            <a:r>
              <a:rPr lang="en-US" sz="1800" b="0" i="0" u="none" baseline="0" dirty="0">
                <a:solidFill>
                  <a:schemeClr val="tx1">
                    <a:lumMod val="95000"/>
                    <a:lumOff val="5000"/>
                  </a:schemeClr>
                </a:solidFill>
                <a:latin typeface="Calibri" panose="020F0502020204030204" pitchFamily="34" charset="0"/>
              </a:rPr>
              <a:t>Influent</a:t>
            </a:r>
          </a:p>
        </p:txBody>
      </p:sp>
      <p:sp>
        <p:nvSpPr>
          <p:cNvPr id="22" name="TextBox 21">
            <a:extLst>
              <a:ext uri="{FF2B5EF4-FFF2-40B4-BE49-F238E27FC236}">
                <a16:creationId xmlns:a16="http://schemas.microsoft.com/office/drawing/2014/main" id="{1C20FF64-2693-D0AB-2601-99B84217C58F}"/>
              </a:ext>
            </a:extLst>
          </p:cNvPr>
          <p:cNvSpPr txBox="1"/>
          <p:nvPr/>
        </p:nvSpPr>
        <p:spPr>
          <a:xfrm>
            <a:off x="9148712" y="3414567"/>
            <a:ext cx="3762955" cy="369332"/>
          </a:xfrm>
          <a:prstGeom prst="rect">
            <a:avLst/>
          </a:prstGeom>
          <a:noFill/>
        </p:spPr>
        <p:txBody>
          <a:bodyPr wrap="square">
            <a:spAutoFit/>
          </a:bodyPr>
          <a:lstStyle/>
          <a:p>
            <a:pPr algn="ctr" rtl="0" eaLnBrk="1" fontAlgn="auto" hangingPunct="1">
              <a:lnSpc>
                <a:spcPct val="100000"/>
              </a:lnSpc>
              <a:spcBef>
                <a:spcPts val="0"/>
              </a:spcBef>
              <a:spcAft>
                <a:spcPts val="0"/>
              </a:spcAft>
            </a:pPr>
            <a:r>
              <a:rPr lang="en-US" sz="1800" b="0" i="0" u="none" baseline="0" dirty="0">
                <a:solidFill>
                  <a:schemeClr val="tx1">
                    <a:lumMod val="95000"/>
                    <a:lumOff val="5000"/>
                  </a:schemeClr>
                </a:solidFill>
                <a:latin typeface="Calibri" panose="020F0502020204030204" pitchFamily="34" charset="0"/>
              </a:rPr>
              <a:t>Effluent</a:t>
            </a:r>
          </a:p>
        </p:txBody>
      </p:sp>
      <p:sp>
        <p:nvSpPr>
          <p:cNvPr id="34" name="TextBox 33">
            <a:extLst>
              <a:ext uri="{FF2B5EF4-FFF2-40B4-BE49-F238E27FC236}">
                <a16:creationId xmlns:a16="http://schemas.microsoft.com/office/drawing/2014/main" id="{33F10030-E6EE-E22C-DED1-90A42BF92943}"/>
              </a:ext>
            </a:extLst>
          </p:cNvPr>
          <p:cNvSpPr txBox="1"/>
          <p:nvPr/>
        </p:nvSpPr>
        <p:spPr>
          <a:xfrm>
            <a:off x="2128958" y="3352343"/>
            <a:ext cx="2262663" cy="923330"/>
          </a:xfrm>
          <a:prstGeom prst="rect">
            <a:avLst/>
          </a:prstGeom>
          <a:noFill/>
        </p:spPr>
        <p:txBody>
          <a:bodyPr vert="horz" wrap="square" rtlCol="0">
            <a:spAutoFit/>
          </a:bodyPr>
          <a:lstStyle/>
          <a:p>
            <a:pPr marL="285750" indent="-285750" algn="l" rtl="0" eaLnBrk="1" fontAlgn="auto" hangingPunct="1">
              <a:lnSpc>
                <a:spcPct val="100000"/>
              </a:lnSpc>
              <a:spcBef>
                <a:spcPts val="0"/>
              </a:spcBef>
              <a:spcAft>
                <a:spcPts val="0"/>
              </a:spcAft>
              <a:buFont typeface="Arial" panose="020B0604020202020204" pitchFamily="34" charset="0"/>
              <a:buChar char="•"/>
            </a:pPr>
            <a:r>
              <a:rPr lang="en-US" sz="1800" b="0" i="0" u="none" baseline="0" dirty="0">
                <a:solidFill>
                  <a:srgbClr val="000000"/>
                </a:solidFill>
                <a:latin typeface="Calibri" panose="020F0502020204030204" pitchFamily="34" charset="0"/>
              </a:rPr>
              <a:t>Ion Exchange (IX)</a:t>
            </a:r>
          </a:p>
          <a:p>
            <a:pPr algn="l" rtl="0" eaLnBrk="1" fontAlgn="auto" hangingPunct="1">
              <a:lnSpc>
                <a:spcPct val="100000"/>
              </a:lnSpc>
              <a:spcBef>
                <a:spcPts val="0"/>
              </a:spcBef>
              <a:spcAft>
                <a:spcPts val="0"/>
              </a:spcAft>
            </a:pPr>
            <a:endParaRPr lang="en-US" sz="1800" b="0" i="0" u="none" baseline="0" dirty="0">
              <a:solidFill>
                <a:srgbClr val="000000"/>
              </a:solidFill>
              <a:latin typeface="Calibri" panose="020F0502020204030204" pitchFamily="34" charset="0"/>
            </a:endParaRPr>
          </a:p>
          <a:p>
            <a:pPr marL="285750" indent="-285750" algn="l" rtl="0" eaLnBrk="1" fontAlgn="auto" hangingPunct="1">
              <a:lnSpc>
                <a:spcPct val="100000"/>
              </a:lnSpc>
              <a:spcBef>
                <a:spcPts val="0"/>
              </a:spcBef>
              <a:spcAft>
                <a:spcPts val="0"/>
              </a:spcAft>
              <a:buFont typeface="Arial" panose="020B0604020202020204" pitchFamily="34" charset="0"/>
              <a:buChar char="•"/>
            </a:pPr>
            <a:r>
              <a:rPr lang="en-US" dirty="0">
                <a:solidFill>
                  <a:srgbClr val="000000"/>
                </a:solidFill>
                <a:latin typeface="Calibri" panose="020F0502020204030204" pitchFamily="34" charset="0"/>
              </a:rPr>
              <a:t>Nanofiltration (NF)</a:t>
            </a:r>
            <a:endParaRPr lang="en-US" sz="1800" b="0" i="0" u="none" baseline="0" dirty="0">
              <a:solidFill>
                <a:srgbClr val="000000"/>
              </a:solidFill>
              <a:latin typeface="Calibri" panose="020F0502020204030204" pitchFamily="34" charset="0"/>
            </a:endParaRPr>
          </a:p>
        </p:txBody>
      </p:sp>
      <p:sp>
        <p:nvSpPr>
          <p:cNvPr id="35" name="TextBox 34">
            <a:extLst>
              <a:ext uri="{FF2B5EF4-FFF2-40B4-BE49-F238E27FC236}">
                <a16:creationId xmlns:a16="http://schemas.microsoft.com/office/drawing/2014/main" id="{5DD097D6-778B-FA56-B235-A86A271E5557}"/>
              </a:ext>
            </a:extLst>
          </p:cNvPr>
          <p:cNvSpPr txBox="1"/>
          <p:nvPr/>
        </p:nvSpPr>
        <p:spPr>
          <a:xfrm>
            <a:off x="4566144" y="3352343"/>
            <a:ext cx="2546403" cy="2862322"/>
          </a:xfrm>
          <a:prstGeom prst="rect">
            <a:avLst/>
          </a:prstGeom>
          <a:noFill/>
        </p:spPr>
        <p:txBody>
          <a:bodyPr vert="horz" wrap="square" rtlCol="0">
            <a:spAutoFit/>
          </a:bodyPr>
          <a:lstStyle/>
          <a:p>
            <a:pPr marL="285750" indent="-285750" algn="l" rtl="0" eaLnBrk="1" fontAlgn="auto" hangingPunct="1">
              <a:lnSpc>
                <a:spcPct val="100000"/>
              </a:lnSpc>
              <a:spcBef>
                <a:spcPts val="0"/>
              </a:spcBef>
              <a:spcAft>
                <a:spcPts val="0"/>
              </a:spcAft>
              <a:buFont typeface="Arial" panose="020B0604020202020204" pitchFamily="34" charset="0"/>
              <a:buChar char="•"/>
            </a:pPr>
            <a:r>
              <a:rPr lang="en-US" sz="1800" b="0" i="0" u="none" baseline="0" dirty="0">
                <a:solidFill>
                  <a:srgbClr val="000000"/>
                </a:solidFill>
                <a:latin typeface="Calibri" panose="020F0502020204030204" pitchFamily="34" charset="0"/>
              </a:rPr>
              <a:t>Membrane Distillation (MD)</a:t>
            </a:r>
          </a:p>
          <a:p>
            <a:pPr algn="l" rtl="0" eaLnBrk="1" fontAlgn="auto" hangingPunct="1">
              <a:lnSpc>
                <a:spcPct val="100000"/>
              </a:lnSpc>
              <a:spcBef>
                <a:spcPts val="0"/>
              </a:spcBef>
              <a:spcAft>
                <a:spcPts val="0"/>
              </a:spcAft>
            </a:pPr>
            <a:endParaRPr lang="en-US" sz="1800" b="0" i="0" u="none" baseline="0" dirty="0">
              <a:solidFill>
                <a:srgbClr val="000000"/>
              </a:solidFill>
              <a:latin typeface="Calibri" panose="020F0502020204030204" pitchFamily="34" charset="0"/>
            </a:endParaRPr>
          </a:p>
          <a:p>
            <a:pPr marL="285750" indent="-285750" algn="l" rtl="0" eaLnBrk="1" fontAlgn="auto" hangingPunct="1">
              <a:lnSpc>
                <a:spcPct val="100000"/>
              </a:lnSpc>
              <a:spcBef>
                <a:spcPts val="0"/>
              </a:spcBef>
              <a:spcAft>
                <a:spcPts val="0"/>
              </a:spcAft>
              <a:buFont typeface="Arial" panose="020B0604020202020204" pitchFamily="34" charset="0"/>
              <a:buChar char="•"/>
            </a:pPr>
            <a:r>
              <a:rPr lang="en-US" dirty="0">
                <a:solidFill>
                  <a:srgbClr val="000000"/>
                </a:solidFill>
                <a:latin typeface="Calibri" panose="020F0502020204030204" pitchFamily="34" charset="0"/>
              </a:rPr>
              <a:t>Low salt rejection reverse osmosis (LSRRO)</a:t>
            </a:r>
          </a:p>
          <a:p>
            <a:pPr marL="285750" indent="-285750" algn="l" rtl="0" eaLnBrk="1" fontAlgn="auto" hangingPunct="1">
              <a:lnSpc>
                <a:spcPct val="100000"/>
              </a:lnSpc>
              <a:spcBef>
                <a:spcPts val="0"/>
              </a:spcBef>
              <a:spcAft>
                <a:spcPts val="0"/>
              </a:spcAft>
              <a:buFont typeface="Arial" panose="020B0604020202020204" pitchFamily="34" charset="0"/>
              <a:buChar char="•"/>
            </a:pPr>
            <a:endParaRPr lang="en-US" sz="1800" b="0" i="0" u="none" baseline="0" dirty="0">
              <a:solidFill>
                <a:srgbClr val="000000"/>
              </a:solidFill>
              <a:latin typeface="Calibri" panose="020F0502020204030204" pitchFamily="34" charset="0"/>
            </a:endParaRPr>
          </a:p>
          <a:p>
            <a:pPr marL="285750" indent="-285750" algn="l" rtl="0" eaLnBrk="1" fontAlgn="auto" hangingPunct="1">
              <a:lnSpc>
                <a:spcPct val="100000"/>
              </a:lnSpc>
              <a:spcBef>
                <a:spcPts val="0"/>
              </a:spcBef>
              <a:spcAft>
                <a:spcPts val="0"/>
              </a:spcAft>
              <a:buFont typeface="Arial" panose="020B0604020202020204" pitchFamily="34" charset="0"/>
              <a:buChar char="•"/>
            </a:pPr>
            <a:r>
              <a:rPr lang="en-US" dirty="0">
                <a:solidFill>
                  <a:srgbClr val="000000"/>
                </a:solidFill>
                <a:latin typeface="Calibri" panose="020F0502020204030204" pitchFamily="34" charset="0"/>
              </a:rPr>
              <a:t>Osmotically Assisted Reverse Osmosis (OARO)</a:t>
            </a:r>
            <a:endParaRPr lang="en-US" sz="1800" b="0" i="0" u="none" baseline="0" dirty="0">
              <a:solidFill>
                <a:srgbClr val="000000"/>
              </a:solidFill>
              <a:latin typeface="Calibri" panose="020F0502020204030204" pitchFamily="34" charset="0"/>
            </a:endParaRPr>
          </a:p>
        </p:txBody>
      </p:sp>
      <p:cxnSp>
        <p:nvCxnSpPr>
          <p:cNvPr id="37" name="Straight Connector 36">
            <a:extLst>
              <a:ext uri="{FF2B5EF4-FFF2-40B4-BE49-F238E27FC236}">
                <a16:creationId xmlns:a16="http://schemas.microsoft.com/office/drawing/2014/main" id="{F5972BB1-A709-9DEE-39FE-D2BD4B4B2E86}"/>
              </a:ext>
            </a:extLst>
          </p:cNvPr>
          <p:cNvCxnSpPr>
            <a:cxnSpLocks/>
          </p:cNvCxnSpPr>
          <p:nvPr/>
        </p:nvCxnSpPr>
        <p:spPr>
          <a:xfrm>
            <a:off x="4412271" y="3404851"/>
            <a:ext cx="0" cy="273223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9343F4-AB7B-9C8D-AB21-515267028420}"/>
              </a:ext>
            </a:extLst>
          </p:cNvPr>
          <p:cNvCxnSpPr>
            <a:cxnSpLocks/>
          </p:cNvCxnSpPr>
          <p:nvPr/>
        </p:nvCxnSpPr>
        <p:spPr>
          <a:xfrm>
            <a:off x="7446889" y="3404851"/>
            <a:ext cx="0" cy="273223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2BC7D70-D11B-09E9-E700-B952C05CCE62}"/>
              </a:ext>
            </a:extLst>
          </p:cNvPr>
          <p:cNvSpPr txBox="1"/>
          <p:nvPr/>
        </p:nvSpPr>
        <p:spPr>
          <a:xfrm>
            <a:off x="7507219" y="3339806"/>
            <a:ext cx="2546403" cy="369332"/>
          </a:xfrm>
          <a:prstGeom prst="rect">
            <a:avLst/>
          </a:prstGeom>
          <a:noFill/>
        </p:spPr>
        <p:txBody>
          <a:bodyPr vert="horz" wrap="square" rtlCol="0">
            <a:spAutoFit/>
          </a:bodyPr>
          <a:lstStyle/>
          <a:p>
            <a:pPr marL="285750" indent="-285750" algn="l" rtl="0" eaLnBrk="1" fontAlgn="auto" hangingPunct="1">
              <a:lnSpc>
                <a:spcPct val="100000"/>
              </a:lnSpc>
              <a:spcBef>
                <a:spcPts val="0"/>
              </a:spcBef>
              <a:spcAft>
                <a:spcPts val="0"/>
              </a:spcAft>
              <a:buFont typeface="Arial" panose="020B0604020202020204" pitchFamily="34" charset="0"/>
              <a:buChar char="•"/>
            </a:pPr>
            <a:r>
              <a:rPr lang="en-US" sz="1800" b="0" i="0" u="none" baseline="0" dirty="0">
                <a:solidFill>
                  <a:srgbClr val="000000"/>
                </a:solidFill>
                <a:latin typeface="Calibri" panose="020F0502020204030204" pitchFamily="34" charset="0"/>
              </a:rPr>
              <a:t>Crystallization </a:t>
            </a:r>
          </a:p>
        </p:txBody>
      </p:sp>
    </p:spTree>
    <p:extLst>
      <p:ext uri="{BB962C8B-B14F-4D97-AF65-F5344CB8AC3E}">
        <p14:creationId xmlns:p14="http://schemas.microsoft.com/office/powerpoint/2010/main" val="100438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DDAB-E14F-2BD0-07EB-C669DA9705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F04AAD-FD12-0AD5-96E9-454E7081FBB5}"/>
              </a:ext>
            </a:extLst>
          </p:cNvPr>
          <p:cNvSpPr>
            <a:spLocks noGrp="1"/>
          </p:cNvSpPr>
          <p:nvPr>
            <p:ph type="title"/>
          </p:nvPr>
        </p:nvSpPr>
        <p:spPr/>
        <p:txBody>
          <a:bodyPr/>
          <a:lstStyle/>
          <a:p>
            <a:r>
              <a:rPr lang="en-US" dirty="0"/>
              <a:t>Nanofiltration (NF)</a:t>
            </a:r>
          </a:p>
        </p:txBody>
      </p:sp>
      <p:grpSp>
        <p:nvGrpSpPr>
          <p:cNvPr id="15" name="Group 14">
            <a:extLst>
              <a:ext uri="{FF2B5EF4-FFF2-40B4-BE49-F238E27FC236}">
                <a16:creationId xmlns:a16="http://schemas.microsoft.com/office/drawing/2014/main" id="{F5A5B51F-73CE-2D6B-8F38-9C3B615C2C5C}"/>
              </a:ext>
            </a:extLst>
          </p:cNvPr>
          <p:cNvGrpSpPr/>
          <p:nvPr/>
        </p:nvGrpSpPr>
        <p:grpSpPr>
          <a:xfrm>
            <a:off x="7443489" y="963039"/>
            <a:ext cx="3432036" cy="4776280"/>
            <a:chOff x="8093411" y="1306960"/>
            <a:chExt cx="3219858" cy="4480997"/>
          </a:xfrm>
        </p:grpSpPr>
        <p:pic>
          <p:nvPicPr>
            <p:cNvPr id="1026" name="Picture 2" descr="nanofiltration process">
              <a:extLst>
                <a:ext uri="{FF2B5EF4-FFF2-40B4-BE49-F238E27FC236}">
                  <a16:creationId xmlns:a16="http://schemas.microsoft.com/office/drawing/2014/main" id="{D68A0705-43A4-5F97-1422-E63481D45B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1" t="1533" r="1699" b="2466"/>
            <a:stretch/>
          </p:blipFill>
          <p:spPr bwMode="auto">
            <a:xfrm>
              <a:off x="8093411" y="1306960"/>
              <a:ext cx="3219858" cy="44809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E45057D-9C5D-5A32-5E46-2F6F7109F28C}"/>
                </a:ext>
              </a:extLst>
            </p:cNvPr>
            <p:cNvSpPr/>
            <p:nvPr/>
          </p:nvSpPr>
          <p:spPr>
            <a:xfrm>
              <a:off x="8093411" y="1306960"/>
              <a:ext cx="3219858" cy="277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Calibri" panose="020F0502020204030204" pitchFamily="34" charset="0"/>
              </a:endParaRPr>
            </a:p>
          </p:txBody>
        </p:sp>
        <p:sp>
          <p:nvSpPr>
            <p:cNvPr id="6" name="Rectangle 5">
              <a:extLst>
                <a:ext uri="{FF2B5EF4-FFF2-40B4-BE49-F238E27FC236}">
                  <a16:creationId xmlns:a16="http://schemas.microsoft.com/office/drawing/2014/main" id="{D94BDF8D-240E-33E2-7933-4D0B5E8FC23B}"/>
                </a:ext>
              </a:extLst>
            </p:cNvPr>
            <p:cNvSpPr/>
            <p:nvPr/>
          </p:nvSpPr>
          <p:spPr>
            <a:xfrm>
              <a:off x="8093412" y="4902741"/>
              <a:ext cx="982493" cy="719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Calibri" panose="020F0502020204030204" pitchFamily="34" charset="0"/>
              </a:endParaRPr>
            </a:p>
          </p:txBody>
        </p:sp>
        <p:sp>
          <p:nvSpPr>
            <p:cNvPr id="7" name="Rectangle 6">
              <a:extLst>
                <a:ext uri="{FF2B5EF4-FFF2-40B4-BE49-F238E27FC236}">
                  <a16:creationId xmlns:a16="http://schemas.microsoft.com/office/drawing/2014/main" id="{D9D163D7-997F-5853-5D29-F694AB144113}"/>
                </a:ext>
              </a:extLst>
            </p:cNvPr>
            <p:cNvSpPr/>
            <p:nvPr/>
          </p:nvSpPr>
          <p:spPr>
            <a:xfrm>
              <a:off x="9926470" y="4883284"/>
              <a:ext cx="1386799" cy="719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Calibri" panose="020F0502020204030204" pitchFamily="34" charset="0"/>
              </a:endParaRPr>
            </a:p>
          </p:txBody>
        </p:sp>
        <p:sp>
          <p:nvSpPr>
            <p:cNvPr id="8" name="Rectangle 7">
              <a:extLst>
                <a:ext uri="{FF2B5EF4-FFF2-40B4-BE49-F238E27FC236}">
                  <a16:creationId xmlns:a16="http://schemas.microsoft.com/office/drawing/2014/main" id="{8178406B-7953-E2A1-80C1-EC1BB213CBA0}"/>
                </a:ext>
              </a:extLst>
            </p:cNvPr>
            <p:cNvSpPr/>
            <p:nvPr/>
          </p:nvSpPr>
          <p:spPr>
            <a:xfrm>
              <a:off x="9926470" y="3429000"/>
              <a:ext cx="1211700" cy="719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Calibri" panose="020F0502020204030204" pitchFamily="34" charset="0"/>
              </a:endParaRPr>
            </a:p>
          </p:txBody>
        </p:sp>
        <p:sp>
          <p:nvSpPr>
            <p:cNvPr id="12" name="Rectangle 11">
              <a:extLst>
                <a:ext uri="{FF2B5EF4-FFF2-40B4-BE49-F238E27FC236}">
                  <a16:creationId xmlns:a16="http://schemas.microsoft.com/office/drawing/2014/main" id="{8BD03433-CA3D-F381-2292-E01D53A684D2}"/>
                </a:ext>
              </a:extLst>
            </p:cNvPr>
            <p:cNvSpPr/>
            <p:nvPr/>
          </p:nvSpPr>
          <p:spPr>
            <a:xfrm>
              <a:off x="8093412" y="1676610"/>
              <a:ext cx="982493" cy="719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Calibri" panose="020F0502020204030204" pitchFamily="34" charset="0"/>
              </a:endParaRPr>
            </a:p>
          </p:txBody>
        </p:sp>
      </p:grpSp>
      <p:sp>
        <p:nvSpPr>
          <p:cNvPr id="17" name="Content Placeholder 1">
            <a:extLst>
              <a:ext uri="{FF2B5EF4-FFF2-40B4-BE49-F238E27FC236}">
                <a16:creationId xmlns:a16="http://schemas.microsoft.com/office/drawing/2014/main" id="{023D0C4D-E923-E2F1-A5EC-53887DDEB4C6}"/>
              </a:ext>
            </a:extLst>
          </p:cNvPr>
          <p:cNvSpPr>
            <a:spLocks noGrp="1"/>
          </p:cNvSpPr>
          <p:nvPr>
            <p:ph idx="1"/>
          </p:nvPr>
        </p:nvSpPr>
        <p:spPr>
          <a:xfrm>
            <a:off x="270627" y="1168878"/>
            <a:ext cx="7472590" cy="4827976"/>
          </a:xfrm>
        </p:spPr>
        <p:txBody>
          <a:bodyPr/>
          <a:lstStyle/>
          <a:p>
            <a:r>
              <a:rPr lang="en-US" dirty="0"/>
              <a:t>Driven by hydrostatic pressure difference</a:t>
            </a:r>
          </a:p>
          <a:p>
            <a:r>
              <a:rPr lang="en-US" dirty="0"/>
              <a:t>Capable of filtering particles 1-10 </a:t>
            </a:r>
            <a:r>
              <a:rPr lang="en-US" dirty="0" err="1"/>
              <a:t>Å</a:t>
            </a:r>
            <a:r>
              <a:rPr lang="en-US" dirty="0"/>
              <a:t> in size</a:t>
            </a:r>
          </a:p>
          <a:p>
            <a:r>
              <a:rPr lang="en-US" dirty="0" err="1"/>
              <a:t>WaterTAP</a:t>
            </a:r>
            <a:r>
              <a:rPr lang="en-US" dirty="0"/>
              <a:t> model</a:t>
            </a:r>
          </a:p>
          <a:p>
            <a:pPr lvl="1"/>
            <a:r>
              <a:rPr lang="en-US" dirty="0"/>
              <a:t>Assumed performance model</a:t>
            </a:r>
          </a:p>
          <a:p>
            <a:pPr lvl="1"/>
            <a:r>
              <a:rPr lang="en-US" dirty="0" err="1"/>
              <a:t>Donnan</a:t>
            </a:r>
            <a:r>
              <a:rPr lang="en-US" dirty="0"/>
              <a:t> Steric Pore Model (DSPM)</a:t>
            </a:r>
          </a:p>
          <a:p>
            <a:endParaRPr lang="en-US" dirty="0"/>
          </a:p>
        </p:txBody>
      </p:sp>
      <p:sp>
        <p:nvSpPr>
          <p:cNvPr id="20" name="TextBox 19">
            <a:extLst>
              <a:ext uri="{FF2B5EF4-FFF2-40B4-BE49-F238E27FC236}">
                <a16:creationId xmlns:a16="http://schemas.microsoft.com/office/drawing/2014/main" id="{560CCC74-EF49-60F2-EA15-4161BF017B4D}"/>
              </a:ext>
            </a:extLst>
          </p:cNvPr>
          <p:cNvSpPr txBox="1"/>
          <p:nvPr/>
        </p:nvSpPr>
        <p:spPr>
          <a:xfrm>
            <a:off x="4209662" y="6280393"/>
            <a:ext cx="7385707" cy="461665"/>
          </a:xfrm>
          <a:prstGeom prst="rect">
            <a:avLst/>
          </a:prstGeom>
          <a:noFill/>
        </p:spPr>
        <p:txBody>
          <a:bodyPr wrap="square">
            <a:spAutoFit/>
          </a:bodyPr>
          <a:lstStyle/>
          <a:p>
            <a:r>
              <a:rPr lang="en-US" sz="1200" i="1" dirty="0">
                <a:effectLst/>
              </a:rPr>
              <a:t>Water professionals</a:t>
            </a:r>
            <a:r>
              <a:rPr lang="en-US" sz="1200" dirty="0">
                <a:effectLst/>
              </a:rPr>
              <a:t>. </a:t>
            </a:r>
            <a:r>
              <a:rPr lang="en-US" sz="1200" dirty="0" err="1">
                <a:effectLst/>
              </a:rPr>
              <a:t>WaterProfessionals</a:t>
            </a:r>
            <a:r>
              <a:rPr lang="en-US" sz="1200" dirty="0">
                <a:effectLst/>
              </a:rPr>
              <a:t>®. (n.d.). https://</a:t>
            </a:r>
            <a:r>
              <a:rPr lang="en-US" sz="1200" dirty="0" err="1">
                <a:effectLst/>
              </a:rPr>
              <a:t>www.waterprofessionals.com</a:t>
            </a:r>
            <a:r>
              <a:rPr lang="en-US" sz="1200" dirty="0">
                <a:effectLst/>
              </a:rPr>
              <a:t>/learning-center/nanofiltration/ </a:t>
            </a:r>
          </a:p>
        </p:txBody>
      </p:sp>
    </p:spTree>
    <p:extLst>
      <p:ext uri="{BB962C8B-B14F-4D97-AF65-F5344CB8AC3E}">
        <p14:creationId xmlns:p14="http://schemas.microsoft.com/office/powerpoint/2010/main" val="4030378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2B35C6-17B3-DF4F-4014-877455CA0967}"/>
              </a:ext>
            </a:extLst>
          </p:cNvPr>
          <p:cNvSpPr>
            <a:spLocks noGrp="1"/>
          </p:cNvSpPr>
          <p:nvPr>
            <p:ph idx="1"/>
          </p:nvPr>
        </p:nvSpPr>
        <p:spPr>
          <a:xfrm>
            <a:off x="270627" y="963038"/>
            <a:ext cx="6232815" cy="5033816"/>
          </a:xfrm>
        </p:spPr>
        <p:txBody>
          <a:bodyPr>
            <a:normAutofit fontScale="92500" lnSpcReduction="10000"/>
          </a:bodyPr>
          <a:lstStyle/>
          <a:p>
            <a:r>
              <a:rPr lang="en-US" dirty="0"/>
              <a:t>Performance is based on the user’s specification, not on physics/thermodynamics</a:t>
            </a:r>
          </a:p>
          <a:p>
            <a:r>
              <a:rPr lang="en-US" dirty="0"/>
              <a:t>2 DOF</a:t>
            </a:r>
          </a:p>
          <a:p>
            <a:pPr lvl="1"/>
            <a:r>
              <a:rPr lang="en-US" dirty="0"/>
              <a:t>Mass fraction of components in inlet feed </a:t>
            </a:r>
            <a:r>
              <a:rPr lang="en-US" dirty="0">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f,i</a:t>
            </a:r>
            <a:r>
              <a:rPr lang="en-US" dirty="0">
                <a:latin typeface="Cambria Math" panose="02040503050406030204" pitchFamily="18" charset="0"/>
                <a:ea typeface="Cambria Math" panose="02040503050406030204" pitchFamily="18" charset="0"/>
              </a:rPr>
              <a:t>)</a:t>
            </a:r>
          </a:p>
          <a:p>
            <a:pPr lvl="1"/>
            <a:r>
              <a:rPr lang="en-US" dirty="0"/>
              <a:t>Mass fraction of solute rejected by membrane </a:t>
            </a:r>
            <a:r>
              <a:rPr lang="en-US" dirty="0">
                <a:latin typeface="Cambria Math" panose="02040503050406030204" pitchFamily="18" charset="0"/>
                <a:ea typeface="Cambria Math" panose="02040503050406030204" pitchFamily="18" charset="0"/>
              </a:rPr>
              <a:t>(</a:t>
            </a:r>
            <a:r>
              <a:rPr lang="en-US" i="1" dirty="0" err="1">
                <a:latin typeface="Cambria Math" panose="02040503050406030204" pitchFamily="18" charset="0"/>
                <a:ea typeface="Cambria Math" panose="02040503050406030204" pitchFamily="18" charset="0"/>
              </a:rPr>
              <a:t>x</a:t>
            </a:r>
            <a:r>
              <a:rPr lang="en-US" i="1" baseline="-25000" dirty="0" err="1">
                <a:latin typeface="Cambria Math" panose="02040503050406030204" pitchFamily="18" charset="0"/>
                <a:ea typeface="Cambria Math" panose="02040503050406030204" pitchFamily="18" charset="0"/>
              </a:rPr>
              <a:t>r,i</a:t>
            </a:r>
            <a:r>
              <a:rPr lang="en-US" dirty="0">
                <a:latin typeface="Cambria Math" panose="02040503050406030204" pitchFamily="18" charset="0"/>
                <a:ea typeface="Cambria Math" panose="02040503050406030204" pitchFamily="18" charset="0"/>
              </a:rPr>
              <a:t>)</a:t>
            </a:r>
            <a:endParaRPr lang="en-US" dirty="0"/>
          </a:p>
          <a:p>
            <a:r>
              <a:rPr lang="en-US" dirty="0"/>
              <a:t>Pros</a:t>
            </a:r>
          </a:p>
          <a:p>
            <a:pPr lvl="1"/>
            <a:r>
              <a:rPr lang="en-US" dirty="0"/>
              <a:t>Easy to set up</a:t>
            </a:r>
          </a:p>
          <a:p>
            <a:pPr lvl="1"/>
            <a:r>
              <a:rPr lang="en-US" dirty="0"/>
              <a:t>Quick to simulate</a:t>
            </a:r>
          </a:p>
          <a:p>
            <a:pPr lvl="1"/>
            <a:r>
              <a:rPr lang="en-US" dirty="0"/>
              <a:t>Highly flexible</a:t>
            </a:r>
          </a:p>
          <a:p>
            <a:r>
              <a:rPr lang="en-US" dirty="0"/>
              <a:t>Cons</a:t>
            </a:r>
          </a:p>
          <a:p>
            <a:pPr lvl="1"/>
            <a:r>
              <a:rPr lang="en-US" dirty="0"/>
              <a:t>Lack of physical basis makes potential for error much higher</a:t>
            </a:r>
          </a:p>
          <a:p>
            <a:pPr lvl="1"/>
            <a:r>
              <a:rPr lang="en-US" dirty="0"/>
              <a:t>Related process parameters aren’t affected by change in performance variable</a:t>
            </a:r>
          </a:p>
        </p:txBody>
      </p:sp>
      <p:sp>
        <p:nvSpPr>
          <p:cNvPr id="4" name="Title 3">
            <a:extLst>
              <a:ext uri="{FF2B5EF4-FFF2-40B4-BE49-F238E27FC236}">
                <a16:creationId xmlns:a16="http://schemas.microsoft.com/office/drawing/2014/main" id="{025267A4-9B06-F073-FB9E-B5A6BC03587F}"/>
              </a:ext>
            </a:extLst>
          </p:cNvPr>
          <p:cNvSpPr>
            <a:spLocks noGrp="1"/>
          </p:cNvSpPr>
          <p:nvPr>
            <p:ph type="title"/>
          </p:nvPr>
        </p:nvSpPr>
        <p:spPr/>
        <p:txBody>
          <a:bodyPr/>
          <a:lstStyle/>
          <a:p>
            <a:r>
              <a:rPr lang="en-US" dirty="0"/>
              <a:t>Nanofiltration – assumed performance model</a:t>
            </a:r>
          </a:p>
        </p:txBody>
      </p:sp>
      <p:sp>
        <p:nvSpPr>
          <p:cNvPr id="6" name="Rectangle 5">
            <a:extLst>
              <a:ext uri="{FF2B5EF4-FFF2-40B4-BE49-F238E27FC236}">
                <a16:creationId xmlns:a16="http://schemas.microsoft.com/office/drawing/2014/main" id="{2436F21B-9439-B271-A967-D63779C1C465}"/>
              </a:ext>
            </a:extLst>
          </p:cNvPr>
          <p:cNvSpPr/>
          <p:nvPr/>
        </p:nvSpPr>
        <p:spPr>
          <a:xfrm>
            <a:off x="8271099" y="1881771"/>
            <a:ext cx="1430420" cy="296246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en-US" sz="1800" b="0" i="0" u="none" baseline="0" dirty="0">
              <a:solidFill>
                <a:srgbClr val="FFFFFF"/>
              </a:solidFill>
              <a:latin typeface="Calibri" panose="020F0502020204030204" pitchFamily="34" charset="0"/>
            </a:endParaRPr>
          </a:p>
        </p:txBody>
      </p:sp>
      <p:cxnSp>
        <p:nvCxnSpPr>
          <p:cNvPr id="8" name="Straight Connector 7">
            <a:extLst>
              <a:ext uri="{FF2B5EF4-FFF2-40B4-BE49-F238E27FC236}">
                <a16:creationId xmlns:a16="http://schemas.microsoft.com/office/drawing/2014/main" id="{B7519577-9483-A944-6350-7AF796182960}"/>
              </a:ext>
            </a:extLst>
          </p:cNvPr>
          <p:cNvCxnSpPr>
            <a:stCxn id="6" idx="0"/>
            <a:endCxn id="6" idx="2"/>
          </p:cNvCxnSpPr>
          <p:nvPr/>
        </p:nvCxnSpPr>
        <p:spPr>
          <a:xfrm>
            <a:off x="8986310" y="1881771"/>
            <a:ext cx="0" cy="296246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DEFA10EA-0A0B-FB81-DCEC-DF223DDE327F}"/>
              </a:ext>
            </a:extLst>
          </p:cNvPr>
          <p:cNvCxnSpPr>
            <a:cxnSpLocks/>
          </p:cNvCxnSpPr>
          <p:nvPr/>
        </p:nvCxnSpPr>
        <p:spPr>
          <a:xfrm flipV="1">
            <a:off x="9363790" y="1333041"/>
            <a:ext cx="1125599" cy="548730"/>
          </a:xfrm>
          <a:prstGeom prst="bentConnector3">
            <a:avLst>
              <a:gd name="adj1" fmla="val -104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B9C2081B-78B9-B3BF-C434-1E93C9CE0718}"/>
              </a:ext>
            </a:extLst>
          </p:cNvPr>
          <p:cNvCxnSpPr>
            <a:cxnSpLocks/>
          </p:cNvCxnSpPr>
          <p:nvPr/>
        </p:nvCxnSpPr>
        <p:spPr>
          <a:xfrm flipH="1" flipV="1">
            <a:off x="7486651" y="1323490"/>
            <a:ext cx="1125599" cy="548730"/>
          </a:xfrm>
          <a:prstGeom prst="bentConnector3">
            <a:avLst>
              <a:gd name="adj1" fmla="val -104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81AD017D-36C3-BBFE-4EBE-A4BF88BC23C2}"/>
              </a:ext>
            </a:extLst>
          </p:cNvPr>
          <p:cNvCxnSpPr>
            <a:cxnSpLocks/>
          </p:cNvCxnSpPr>
          <p:nvPr/>
        </p:nvCxnSpPr>
        <p:spPr>
          <a:xfrm rot="5400000" flipH="1" flipV="1">
            <a:off x="8009264" y="5033413"/>
            <a:ext cx="792163" cy="41381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54B3727-9C48-E4C4-87F0-B10BEBC32883}"/>
              </a:ext>
            </a:extLst>
          </p:cNvPr>
          <p:cNvSpPr txBox="1"/>
          <p:nvPr/>
        </p:nvSpPr>
        <p:spPr>
          <a:xfrm>
            <a:off x="10489730" y="1128631"/>
            <a:ext cx="1092350"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Calibri" panose="020F0502020204030204" pitchFamily="34" charset="0"/>
              </a:rPr>
              <a:t>Permeate</a:t>
            </a:r>
          </a:p>
        </p:txBody>
      </p:sp>
      <p:sp>
        <p:nvSpPr>
          <p:cNvPr id="20" name="TextBox 19">
            <a:extLst>
              <a:ext uri="{FF2B5EF4-FFF2-40B4-BE49-F238E27FC236}">
                <a16:creationId xmlns:a16="http://schemas.microsoft.com/office/drawing/2014/main" id="{B1D2A1EF-B712-FF49-A81E-76B8AEDA3E35}"/>
              </a:ext>
            </a:extLst>
          </p:cNvPr>
          <p:cNvSpPr txBox="1"/>
          <p:nvPr/>
        </p:nvSpPr>
        <p:spPr>
          <a:xfrm>
            <a:off x="7992091" y="5771983"/>
            <a:ext cx="639727"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Calibri" panose="020F0502020204030204" pitchFamily="34" charset="0"/>
              </a:rPr>
              <a:t>Feed</a:t>
            </a:r>
          </a:p>
        </p:txBody>
      </p:sp>
      <p:sp>
        <p:nvSpPr>
          <p:cNvPr id="21" name="TextBox 20">
            <a:extLst>
              <a:ext uri="{FF2B5EF4-FFF2-40B4-BE49-F238E27FC236}">
                <a16:creationId xmlns:a16="http://schemas.microsoft.com/office/drawing/2014/main" id="{801866FA-E682-B020-51E5-B5A0BCC79D30}"/>
              </a:ext>
            </a:extLst>
          </p:cNvPr>
          <p:cNvSpPr txBox="1"/>
          <p:nvPr/>
        </p:nvSpPr>
        <p:spPr>
          <a:xfrm>
            <a:off x="6665180" y="1120899"/>
            <a:ext cx="765722" cy="369332"/>
          </a:xfrm>
          <a:prstGeom prst="rect">
            <a:avLst/>
          </a:prstGeom>
          <a:noFill/>
        </p:spPr>
        <p:txBody>
          <a:bodyPr vert="horz" wrap="none" rtlCol="0">
            <a:spAutoFit/>
          </a:bodyPr>
          <a:lstStyle/>
          <a:p>
            <a:pPr algn="l" rtl="0" eaLnBrk="1" fontAlgn="auto" hangingPunct="1">
              <a:lnSpc>
                <a:spcPct val="100000"/>
              </a:lnSpc>
              <a:spcBef>
                <a:spcPts val="0"/>
              </a:spcBef>
              <a:spcAft>
                <a:spcPts val="0"/>
              </a:spcAft>
            </a:pPr>
            <a:r>
              <a:rPr lang="en-US" sz="1800" b="0" i="0" u="none" baseline="0" dirty="0">
                <a:solidFill>
                  <a:srgbClr val="000000"/>
                </a:solidFill>
                <a:latin typeface="Calibri" panose="020F0502020204030204" pitchFamily="34" charset="0"/>
              </a:rPr>
              <a:t>Reject</a:t>
            </a:r>
          </a:p>
        </p:txBody>
      </p:sp>
      <p:pic>
        <p:nvPicPr>
          <p:cNvPr id="23" name="Picture 22">
            <a:extLst>
              <a:ext uri="{FF2B5EF4-FFF2-40B4-BE49-F238E27FC236}">
                <a16:creationId xmlns:a16="http://schemas.microsoft.com/office/drawing/2014/main" id="{8EAFC91B-C5F7-AEAA-0927-45AD68FA0E75}"/>
              </a:ext>
            </a:extLst>
          </p:cNvPr>
          <p:cNvPicPr>
            <a:picLocks noChangeAspect="1"/>
          </p:cNvPicPr>
          <p:nvPr/>
        </p:nvPicPr>
        <p:blipFill>
          <a:blip r:embed="rId2"/>
          <a:stretch>
            <a:fillRect/>
          </a:stretch>
        </p:blipFill>
        <p:spPr>
          <a:xfrm>
            <a:off x="9701519" y="1404887"/>
            <a:ext cx="451948" cy="244052"/>
          </a:xfrm>
          <a:prstGeom prst="rect">
            <a:avLst/>
          </a:prstGeom>
        </p:spPr>
      </p:pic>
      <p:pic>
        <p:nvPicPr>
          <p:cNvPr id="24" name="Picture 23">
            <a:extLst>
              <a:ext uri="{FF2B5EF4-FFF2-40B4-BE49-F238E27FC236}">
                <a16:creationId xmlns:a16="http://schemas.microsoft.com/office/drawing/2014/main" id="{7F52B681-E593-79F0-3DF0-69F357E353E5}"/>
              </a:ext>
            </a:extLst>
          </p:cNvPr>
          <p:cNvPicPr>
            <a:picLocks noChangeAspect="1"/>
          </p:cNvPicPr>
          <p:nvPr/>
        </p:nvPicPr>
        <p:blipFill>
          <a:blip r:embed="rId3"/>
          <a:stretch>
            <a:fillRect/>
          </a:stretch>
        </p:blipFill>
        <p:spPr>
          <a:xfrm>
            <a:off x="8337395" y="5392966"/>
            <a:ext cx="436586" cy="222412"/>
          </a:xfrm>
          <a:prstGeom prst="rect">
            <a:avLst/>
          </a:prstGeom>
        </p:spPr>
      </p:pic>
    </p:spTree>
    <p:extLst>
      <p:ext uri="{BB962C8B-B14F-4D97-AF65-F5344CB8AC3E}">
        <p14:creationId xmlns:p14="http://schemas.microsoft.com/office/powerpoint/2010/main" val="133996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2"/>
  <p:tag name="MIO_SHOW_DATE" val="True"/>
  <p:tag name="MIO_SHOW_FOOTER" val="True"/>
  <p:tag name="MIO_SHOW_PAGENUMBER" val="True"/>
  <p:tag name="MIO_AVOID_BLANK_LAYOUT" val="True"/>
  <p:tag name="MIO_CD_LAYOUT_VALID_AREA" val="False"/>
  <p:tag name="MIO_NUMBER_OF_VALID_LAYOUTS" val="13"/>
  <p:tag name="MIO_HDS" val="True"/>
  <p:tag name="MIO_SKIPVERSION" val="01.01.0001 00:00:00"/>
  <p:tag name="MIO_EKGUID" val="bcc3c205-d565-4d59-9670-3c7244aed0a1"/>
  <p:tag name="MIO_UPDATE" val="True"/>
  <p:tag name="MIO_VERSION" val="10.10.2019 14:27:37"/>
  <p:tag name="MIO_DBID" val="5975AB46-D99C-44D0-8BC3-A071EFE760A6"/>
  <p:tag name="MIO_LASTDOWNLOADED" val="04.12.2019 16:24:37"/>
  <p:tag name="MIO_OBJECTNAME" val="FINAL NETL Master Template"/>
  <p:tag name="MIO_LASTEDITORNAME" val="Heidi Lamb"/>
  <p:tag name="MIO_CDID" val="df575364-fc80-4292-a64e-e4adbb811745"/>
</p:tagLst>
</file>

<file path=ppt/tags/tag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NETL Presenter's Name;Presentation Presenter"/>
  <p:tag name="MIO_USER_INPUT_OPTIONAL" val=" "/>
  <p:tag name="MIO_USER_INPUT_FIXED" val=" "/>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NETL Presenter's Title/Office;NETL Presenter's Title/Office"/>
  <p:tag name="MIO_USER_INPUT_OPTIONAL" val=" "/>
  <p:tag name="MIO_USER_INPUT_FIXED" val=" "/>
</p:tagLst>
</file>

<file path=ppt/tags/tag5.xml><?xml version="1.0" encoding="utf-8"?>
<p:tagLst xmlns:a="http://schemas.openxmlformats.org/drawingml/2006/main" xmlns:r="http://schemas.openxmlformats.org/officeDocument/2006/relationships" xmlns:p="http://schemas.openxmlformats.org/presentationml/2006/main">
  <p:tag name="MIO_USER_INPUT_REQUIRED" val="Date of Presentation;Presentation Date"/>
  <p:tag name="MIO_USER_INPUT_OPTIONAL" val=" "/>
  <p:tag name="MIO_USER_INPUT_FIXED" val=" "/>
</p:tagLst>
</file>

<file path=ppt/tags/tag6.xml><?xml version="1.0" encoding="utf-8"?>
<p:tagLst xmlns:a="http://schemas.openxmlformats.org/drawingml/2006/main" xmlns:r="http://schemas.openxmlformats.org/officeDocument/2006/relationships" xmlns:p="http://schemas.openxmlformats.org/presentationml/2006/main">
  <p:tag name="MIO_USER_INPUT_REQUIRED" val="[Audience Name];Presentation Audience"/>
  <p:tag name="MIO_USER_INPUT_OPTIONAL" val=" "/>
  <p:tag name="MIO_USER_INPUT_TEXT" val=" "/>
</p:tagLst>
</file>

<file path=ppt/theme/theme1.xml><?xml version="1.0" encoding="utf-8"?>
<a:theme xmlns:a="http://schemas.openxmlformats.org/drawingml/2006/main" name="Final Master Century Gothi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rtl="0" eaLnBrk="1" fontAlgn="auto" hangingPunct="1">
          <a:lnSpc>
            <a:spcPct val="100000"/>
          </a:lnSpc>
          <a:spcBef>
            <a:spcPts val="0"/>
          </a:spcBef>
          <a:spcAft>
            <a:spcPts val="0"/>
          </a:spcAft>
          <a:defRPr sz="1800" b="0" i="0" u="none" baseline="0" dirty="0" smtClean="0">
            <a:solidFill>
              <a:srgbClr val="FFFFFF"/>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vert="horz" rtlCol="0">
        <a:spAutoFit/>
      </a:bodyPr>
      <a:lstStyle>
        <a:defPPr algn="l" rtl="0" eaLnBrk="1" fontAlgn="auto" hangingPunct="1">
          <a:lnSpc>
            <a:spcPct val="100000"/>
          </a:lnSpc>
          <a:spcBef>
            <a:spcPts val="0"/>
          </a:spcBef>
          <a:spcAft>
            <a:spcPts val="0"/>
          </a:spcAft>
          <a:defRPr sz="1800" b="0" i="0" u="none" baseline="0" dirty="0" smtClean="0">
            <a:solidFill>
              <a:srgbClr val="000000"/>
            </a:solidFill>
            <a:latin typeface="Calibri" panose="020F0502020204030204" pitchFamily="34" charset="0"/>
          </a:defRPr>
        </a:defPPr>
      </a:lstStyle>
    </a:txDef>
  </a:objectDefaults>
  <a:extraClrSchemeLst/>
  <a:extLst>
    <a:ext uri="{05A4C25C-085E-4340-85A3-A5531E510DB2}">
      <thm15:themeFamily xmlns:thm15="http://schemas.microsoft.com/office/thememl/2012/main" name="Final NETL Master Template.pptx" id="{21C60CDE-E426-4AD7-A2FA-FD91675B9DB5}" vid="{B87F6CF2-F03E-4175-B4FD-68934EF779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NETL Master Template 2020</Template>
  <TotalTime>119048</TotalTime>
  <Words>1214</Words>
  <Application>Microsoft Macintosh PowerPoint</Application>
  <PresentationFormat>Widescreen</PresentationFormat>
  <Paragraphs>258</Paragraphs>
  <Slides>22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 Math</vt:lpstr>
      <vt:lpstr>Century Gothic</vt:lpstr>
      <vt:lpstr>Segoe UI</vt:lpstr>
      <vt:lpstr>Final Master Century Gothic</vt:lpstr>
      <vt:lpstr>Produced Water Quality Standards &amp; Techno-economic Analysis for Alternative Treatment Trains</vt:lpstr>
      <vt:lpstr>Agenda</vt:lpstr>
      <vt:lpstr>Objectives</vt:lpstr>
      <vt:lpstr>Stream input data</vt:lpstr>
      <vt:lpstr>Water quality standards</vt:lpstr>
      <vt:lpstr>Process description </vt:lpstr>
      <vt:lpstr>Process description </vt:lpstr>
      <vt:lpstr>Nanofiltration (NF)</vt:lpstr>
      <vt:lpstr>Nanofiltration – assumed performance model</vt:lpstr>
      <vt:lpstr>Donnan Steric Pore Model </vt:lpstr>
      <vt:lpstr>Donnan Steric Pore Model </vt:lpstr>
      <vt:lpstr>Donnan Steric Pore Model </vt:lpstr>
      <vt:lpstr>Membrane distillation (MD)</vt:lpstr>
      <vt:lpstr>Membrane distillation (MD) – WaterTAP process model</vt:lpstr>
      <vt:lpstr>PowerPoint Presentation</vt:lpstr>
      <vt:lpstr>A sample flowsheet/stream table</vt:lpstr>
      <vt:lpstr>Normalized water cost and energy consumption</vt:lpstr>
      <vt:lpstr>Total operating and capital cost</vt:lpstr>
      <vt:lpstr>TOC relative to TCC</vt:lpstr>
      <vt:lpstr>PowerPoint Presentation</vt:lpstr>
      <vt:lpstr>QGESS costing implementation</vt:lpstr>
      <vt:lpstr>Questions/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Hoffman, Hannah E. (CONTR)</dc:creator>
  <cp:lastModifiedBy>Nicholas Tiwari</cp:lastModifiedBy>
  <cp:revision>422</cp:revision>
  <dcterms:created xsi:type="dcterms:W3CDTF">2021-03-12T19:39:42Z</dcterms:created>
  <dcterms:modified xsi:type="dcterms:W3CDTF">2024-12-03T22:32:40Z</dcterms:modified>
</cp:coreProperties>
</file>